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433" r:id="rId3"/>
    <p:sldId id="258" r:id="rId4"/>
    <p:sldId id="260" r:id="rId5"/>
    <p:sldId id="434" r:id="rId6"/>
    <p:sldId id="257" r:id="rId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3792" autoAdjust="0"/>
  </p:normalViewPr>
  <p:slideViewPr>
    <p:cSldViewPr snapToGrid="0">
      <p:cViewPr varScale="1">
        <p:scale>
          <a:sx n="101" d="100"/>
          <a:sy n="101"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venta-vbp.vbp.local\faili$\marketing\Prezentacijas\2022\PortofVentspils%20in%20numbers%202022\Pamata%20dati%20l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'[Pamata dati lv.xlsx]struktura1'!$A$3</c:f>
              <c:strCache>
                <c:ptCount val="1"/>
                <c:pt idx="0">
                  <c:v>Jēlnafta</c:v>
                </c:pt>
              </c:strCache>
            </c:strRef>
          </c:tx>
          <c:spPr>
            <a:solidFill>
              <a:srgbClr val="002060">
                <a:alpha val="70000"/>
              </a:srgb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lv.xlsx]struktura1'!$B$3:$X$3</c:f>
              <c:numCache>
                <c:formatCode>_(* #\ ##0_);_(* \(#\ ##0\);_(* "-"??_);_(@_)</c:formatCode>
                <c:ptCount val="23"/>
                <c:pt idx="0" formatCode="0">
                  <c:v>12087.8</c:v>
                </c:pt>
                <c:pt idx="1">
                  <c:v>14550</c:v>
                </c:pt>
                <c:pt idx="2">
                  <c:v>14981</c:v>
                </c:pt>
                <c:pt idx="3">
                  <c:v>7475</c:v>
                </c:pt>
                <c:pt idx="4">
                  <c:v>3283</c:v>
                </c:pt>
                <c:pt idx="5">
                  <c:v>2184</c:v>
                </c:pt>
                <c:pt idx="6">
                  <c:v>244</c:v>
                </c:pt>
                <c:pt idx="7">
                  <c:v>1949</c:v>
                </c:pt>
                <c:pt idx="8">
                  <c:v>2052</c:v>
                </c:pt>
                <c:pt idx="9">
                  <c:v>1492</c:v>
                </c:pt>
                <c:pt idx="10">
                  <c:v>455</c:v>
                </c:pt>
                <c:pt idx="11">
                  <c:v>80</c:v>
                </c:pt>
                <c:pt idx="12">
                  <c:v>38</c:v>
                </c:pt>
                <c:pt idx="13">
                  <c:v>49</c:v>
                </c:pt>
                <c:pt idx="14">
                  <c:v>0</c:v>
                </c:pt>
                <c:pt idx="15">
                  <c:v>30</c:v>
                </c:pt>
                <c:pt idx="16">
                  <c:v>37</c:v>
                </c:pt>
                <c:pt idx="17">
                  <c:v>0</c:v>
                </c:pt>
                <c:pt idx="19">
                  <c:v>3</c:v>
                </c:pt>
                <c:pt idx="20">
                  <c:v>0</c:v>
                </c:pt>
                <c:pt idx="21">
                  <c:v>0</c:v>
                </c:pt>
              </c:numCache>
            </c:numRef>
          </c:val>
          <c:extLst>
            <c:ext xmlns:c16="http://schemas.microsoft.com/office/drawing/2014/chart" uri="{C3380CC4-5D6E-409C-BE32-E72D297353CC}">
              <c16:uniqueId val="{00000000-2102-4D4B-8280-8EBA9BC5ED1E}"/>
            </c:ext>
          </c:extLst>
        </c:ser>
        <c:ser>
          <c:idx val="1"/>
          <c:order val="1"/>
          <c:tx>
            <c:strRef>
              <c:f>'[Pamata dati lv.xlsx]struktura1'!$A$4</c:f>
              <c:strCache>
                <c:ptCount val="1"/>
                <c:pt idx="0">
                  <c:v>Naftas produkti</c:v>
                </c:pt>
              </c:strCache>
            </c:strRef>
          </c:tx>
          <c:spPr>
            <a:solidFill>
              <a:schemeClr val="accent1">
                <a:alpha val="70000"/>
              </a:scheme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lv.xlsx]struktura1'!$B$4:$X$4</c:f>
              <c:numCache>
                <c:formatCode>_(* #\ ##0_);_(* \(#\ ##0\);_(* "-"??_);_(@_)</c:formatCode>
                <c:ptCount val="23"/>
                <c:pt idx="0" formatCode="0">
                  <c:v>9011.2999999999993</c:v>
                </c:pt>
                <c:pt idx="1">
                  <c:v>11614.2</c:v>
                </c:pt>
                <c:pt idx="2">
                  <c:v>13693</c:v>
                </c:pt>
                <c:pt idx="3">
                  <c:v>12576</c:v>
                </c:pt>
                <c:pt idx="4">
                  <c:v>14274</c:v>
                </c:pt>
                <c:pt idx="5">
                  <c:v>14690</c:v>
                </c:pt>
                <c:pt idx="6">
                  <c:v>16853</c:v>
                </c:pt>
                <c:pt idx="7">
                  <c:v>15113</c:v>
                </c:pt>
                <c:pt idx="8">
                  <c:v>16837</c:v>
                </c:pt>
                <c:pt idx="9">
                  <c:v>15030</c:v>
                </c:pt>
                <c:pt idx="10">
                  <c:v>16050</c:v>
                </c:pt>
                <c:pt idx="11">
                  <c:v>13383</c:v>
                </c:pt>
                <c:pt idx="12">
                  <c:v>14476</c:v>
                </c:pt>
                <c:pt idx="13">
                  <c:v>16130</c:v>
                </c:pt>
                <c:pt idx="14">
                  <c:v>15639</c:v>
                </c:pt>
                <c:pt idx="15">
                  <c:v>15229</c:v>
                </c:pt>
                <c:pt idx="16">
                  <c:v>13993</c:v>
                </c:pt>
                <c:pt idx="17">
                  <c:v>10381</c:v>
                </c:pt>
                <c:pt idx="18">
                  <c:v>10122</c:v>
                </c:pt>
                <c:pt idx="19">
                  <c:v>9814</c:v>
                </c:pt>
                <c:pt idx="20">
                  <c:v>9569</c:v>
                </c:pt>
                <c:pt idx="21">
                  <c:v>7842</c:v>
                </c:pt>
                <c:pt idx="22" formatCode="General">
                  <c:v>5513</c:v>
                </c:pt>
              </c:numCache>
            </c:numRef>
          </c:val>
          <c:extLst>
            <c:ext xmlns:c16="http://schemas.microsoft.com/office/drawing/2014/chart" uri="{C3380CC4-5D6E-409C-BE32-E72D297353CC}">
              <c16:uniqueId val="{00000001-2102-4D4B-8280-8EBA9BC5ED1E}"/>
            </c:ext>
          </c:extLst>
        </c:ser>
        <c:ser>
          <c:idx val="2"/>
          <c:order val="2"/>
          <c:tx>
            <c:strRef>
              <c:f>'[Pamata dati lv.xlsx]struktura1'!$A$5</c:f>
              <c:strCache>
                <c:ptCount val="1"/>
                <c:pt idx="0">
                  <c:v>Minerālmēsli</c:v>
                </c:pt>
              </c:strCache>
            </c:strRef>
          </c:tx>
          <c:spPr>
            <a:solidFill>
              <a:schemeClr val="accent2">
                <a:alpha val="70000"/>
              </a:scheme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lv.xlsx]struktura1'!$B$5:$X$5</c:f>
              <c:numCache>
                <c:formatCode>_(* #\ ##0_);_(* \(#\ ##0\);_(* "-"??_);_(@_)</c:formatCode>
                <c:ptCount val="23"/>
                <c:pt idx="0" formatCode="0">
                  <c:v>4265.8999999999996</c:v>
                </c:pt>
                <c:pt idx="1">
                  <c:v>4515.3</c:v>
                </c:pt>
                <c:pt idx="2">
                  <c:v>4874</c:v>
                </c:pt>
                <c:pt idx="3">
                  <c:v>4680</c:v>
                </c:pt>
                <c:pt idx="4">
                  <c:v>4800</c:v>
                </c:pt>
                <c:pt idx="5">
                  <c:v>4473</c:v>
                </c:pt>
                <c:pt idx="6">
                  <c:v>5137</c:v>
                </c:pt>
                <c:pt idx="7">
                  <c:v>3703</c:v>
                </c:pt>
                <c:pt idx="8">
                  <c:v>3241</c:v>
                </c:pt>
                <c:pt idx="9">
                  <c:v>2673</c:v>
                </c:pt>
                <c:pt idx="10">
                  <c:v>1104</c:v>
                </c:pt>
                <c:pt idx="11">
                  <c:v>2377</c:v>
                </c:pt>
                <c:pt idx="12">
                  <c:v>2811</c:v>
                </c:pt>
                <c:pt idx="13">
                  <c:v>1750</c:v>
                </c:pt>
                <c:pt idx="14">
                  <c:v>1566</c:v>
                </c:pt>
                <c:pt idx="15">
                  <c:v>1521</c:v>
                </c:pt>
                <c:pt idx="16">
                  <c:v>142</c:v>
                </c:pt>
                <c:pt idx="17">
                  <c:v>380</c:v>
                </c:pt>
                <c:pt idx="18">
                  <c:v>206</c:v>
                </c:pt>
                <c:pt idx="19">
                  <c:v>387</c:v>
                </c:pt>
                <c:pt idx="20">
                  <c:v>476</c:v>
                </c:pt>
                <c:pt idx="21">
                  <c:v>236</c:v>
                </c:pt>
                <c:pt idx="22" formatCode="General">
                  <c:v>290</c:v>
                </c:pt>
              </c:numCache>
            </c:numRef>
          </c:val>
          <c:extLst>
            <c:ext xmlns:c16="http://schemas.microsoft.com/office/drawing/2014/chart" uri="{C3380CC4-5D6E-409C-BE32-E72D297353CC}">
              <c16:uniqueId val="{00000002-2102-4D4B-8280-8EBA9BC5ED1E}"/>
            </c:ext>
          </c:extLst>
        </c:ser>
        <c:ser>
          <c:idx val="3"/>
          <c:order val="3"/>
          <c:tx>
            <c:strRef>
              <c:f>'[Pamata dati lv.xlsx]struktura1'!$A$6</c:f>
              <c:strCache>
                <c:ptCount val="1"/>
                <c:pt idx="0">
                  <c:v>Akmeņogles</c:v>
                </c:pt>
              </c:strCache>
            </c:strRef>
          </c:tx>
          <c:spPr>
            <a:solidFill>
              <a:schemeClr val="tx1">
                <a:alpha val="70000"/>
              </a:scheme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lv.xlsx]struktura1'!$B$6:$X$6</c:f>
              <c:numCache>
                <c:formatCode>General</c:formatCode>
                <c:ptCount val="23"/>
                <c:pt idx="2" formatCode="_(* #\ ##0_);_(* \(#\ ##0\);_(* &quot;-&quot;??_);_(@_)">
                  <c:v>1554</c:v>
                </c:pt>
                <c:pt idx="3" formatCode="_(* #\ ##0_);_(* \(#\ ##0\);_(* &quot;-&quot;??_);_(@_)">
                  <c:v>1440</c:v>
                </c:pt>
                <c:pt idx="4" formatCode="_(* #\ ##0_);_(* \(#\ ##0\);_(* &quot;-&quot;??_);_(@_)">
                  <c:v>1676</c:v>
                </c:pt>
                <c:pt idx="5" formatCode="_(* #\ ##0_);_(* \(#\ ##0\);_(* &quot;-&quot;??_);_(@_)">
                  <c:v>3906</c:v>
                </c:pt>
                <c:pt idx="6" formatCode="_(* #\ ##0_);_(* \(#\ ##0\);_(* &quot;-&quot;??_);_(@_)">
                  <c:v>4598</c:v>
                </c:pt>
                <c:pt idx="7" formatCode="_(* #\ ##0_);_(* \(#\ ##0\);_(* &quot;-&quot;??_);_(@_)">
                  <c:v>3938</c:v>
                </c:pt>
                <c:pt idx="8" formatCode="_(* #\ ##0_);_(* \(#\ ##0\);_(* &quot;-&quot;??_);_(@_)">
                  <c:v>4111</c:v>
                </c:pt>
                <c:pt idx="9" formatCode="_(* #\ ##0_);_(* \(#\ ##0\);_(* &quot;-&quot;??_);_(@_)">
                  <c:v>4460</c:v>
                </c:pt>
                <c:pt idx="10" formatCode="_(* #\ ##0_);_(* \(#\ ##0\);_(* &quot;-&quot;??_);_(@_)">
                  <c:v>5229</c:v>
                </c:pt>
                <c:pt idx="11" formatCode="_(* #\ ##0_);_(* \(#\ ##0\);_(* &quot;-&quot;??_);_(@_)">
                  <c:v>3665</c:v>
                </c:pt>
                <c:pt idx="12" formatCode="_(* #\ ##0_);_(* \(#\ ##0\);_(* &quot;-&quot;??_);_(@_)">
                  <c:v>6616</c:v>
                </c:pt>
                <c:pt idx="13" formatCode="_(* #\ ##0_);_(* \(#\ ##0\);_(* &quot;-&quot;??_);_(@_)">
                  <c:v>7866</c:v>
                </c:pt>
                <c:pt idx="14" formatCode="_(* #\ ##0_);_(* \(#\ ##0\);_(* &quot;-&quot;??_);_(@_)">
                  <c:v>7442</c:v>
                </c:pt>
                <c:pt idx="15" formatCode="_(* #\ ##0_);_(* \(#\ ##0\);_(* &quot;-&quot;??_);_(@_)">
                  <c:v>5851</c:v>
                </c:pt>
                <c:pt idx="16" formatCode="_(* #\ ##0_);_(* \(#\ ##0\);_(* &quot;-&quot;??_);_(@_)">
                  <c:v>4501</c:v>
                </c:pt>
                <c:pt idx="17" formatCode="_(* #\ ##0_);_(* \(#\ ##0\);_(* &quot;-&quot;??_);_(@_)">
                  <c:v>2976</c:v>
                </c:pt>
                <c:pt idx="18" formatCode="_(* #\ ##0_);_(* \(#\ ##0\);_(* &quot;-&quot;??_);_(@_)">
                  <c:v>4618</c:v>
                </c:pt>
                <c:pt idx="19" formatCode="_(* #\ ##0_);_(* \(#\ ##0\);_(* &quot;-&quot;??_);_(@_)">
                  <c:v>5185</c:v>
                </c:pt>
                <c:pt idx="20" formatCode="_(* #\ ##0_);_(* \(#\ ##0\);_(* &quot;-&quot;??_);_(@_)">
                  <c:v>5486</c:v>
                </c:pt>
                <c:pt idx="21" formatCode="_(* #\ ##0_);_(* \(#\ ##0\);_(* &quot;-&quot;??_);_(@_)">
                  <c:v>523</c:v>
                </c:pt>
                <c:pt idx="22">
                  <c:v>613</c:v>
                </c:pt>
              </c:numCache>
            </c:numRef>
          </c:val>
          <c:extLst>
            <c:ext xmlns:c16="http://schemas.microsoft.com/office/drawing/2014/chart" uri="{C3380CC4-5D6E-409C-BE32-E72D297353CC}">
              <c16:uniqueId val="{00000003-2102-4D4B-8280-8EBA9BC5ED1E}"/>
            </c:ext>
          </c:extLst>
        </c:ser>
        <c:ser>
          <c:idx val="4"/>
          <c:order val="4"/>
          <c:tx>
            <c:strRef>
              <c:f>'[Pamata dati lv.xlsx]struktura1'!$A$7</c:f>
              <c:strCache>
                <c:ptCount val="1"/>
                <c:pt idx="0">
                  <c:v>Šķidrā ķīmija</c:v>
                </c:pt>
              </c:strCache>
            </c:strRef>
          </c:tx>
          <c:spPr>
            <a:solidFill>
              <a:schemeClr val="accent3">
                <a:alpha val="70000"/>
              </a:scheme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lv.xlsx]struktura1'!$B$7:$X$7</c:f>
              <c:numCache>
                <c:formatCode>_(* #\ ##0_);_(* \(#\ ##0\);_(* "-"??_);_(@_)</c:formatCode>
                <c:ptCount val="23"/>
                <c:pt idx="0" formatCode="0">
                  <c:v>1580.9</c:v>
                </c:pt>
                <c:pt idx="1">
                  <c:v>1251.5999999999999</c:v>
                </c:pt>
                <c:pt idx="2">
                  <c:v>823</c:v>
                </c:pt>
                <c:pt idx="3">
                  <c:v>489</c:v>
                </c:pt>
                <c:pt idx="4">
                  <c:v>922</c:v>
                </c:pt>
                <c:pt idx="5">
                  <c:v>853</c:v>
                </c:pt>
                <c:pt idx="6">
                  <c:v>1013</c:v>
                </c:pt>
                <c:pt idx="7">
                  <c:v>936</c:v>
                </c:pt>
                <c:pt idx="8">
                  <c:v>1129</c:v>
                </c:pt>
                <c:pt idx="9">
                  <c:v>1327</c:v>
                </c:pt>
                <c:pt idx="10">
                  <c:v>843</c:v>
                </c:pt>
                <c:pt idx="11">
                  <c:v>599</c:v>
                </c:pt>
                <c:pt idx="12">
                  <c:v>467</c:v>
                </c:pt>
                <c:pt idx="13">
                  <c:v>573</c:v>
                </c:pt>
                <c:pt idx="14">
                  <c:v>470</c:v>
                </c:pt>
                <c:pt idx="15">
                  <c:v>621</c:v>
                </c:pt>
                <c:pt idx="16">
                  <c:v>622</c:v>
                </c:pt>
                <c:pt idx="17">
                  <c:v>530</c:v>
                </c:pt>
                <c:pt idx="18">
                  <c:v>515</c:v>
                </c:pt>
                <c:pt idx="19">
                  <c:v>545</c:v>
                </c:pt>
                <c:pt idx="20">
                  <c:v>540</c:v>
                </c:pt>
                <c:pt idx="21">
                  <c:v>398</c:v>
                </c:pt>
                <c:pt idx="22" formatCode="General">
                  <c:v>381</c:v>
                </c:pt>
              </c:numCache>
            </c:numRef>
          </c:val>
          <c:extLst>
            <c:ext xmlns:c16="http://schemas.microsoft.com/office/drawing/2014/chart" uri="{C3380CC4-5D6E-409C-BE32-E72D297353CC}">
              <c16:uniqueId val="{00000004-2102-4D4B-8280-8EBA9BC5ED1E}"/>
            </c:ext>
          </c:extLst>
        </c:ser>
        <c:ser>
          <c:idx val="5"/>
          <c:order val="5"/>
          <c:tx>
            <c:strRef>
              <c:f>'[Pamata dati lv.xlsx]struktura1'!$A$8</c:f>
              <c:strCache>
                <c:ptCount val="1"/>
                <c:pt idx="0">
                  <c:v>Metāli</c:v>
                </c:pt>
              </c:strCache>
            </c:strRef>
          </c:tx>
          <c:spPr>
            <a:solidFill>
              <a:srgbClr val="FF0000">
                <a:alpha val="70000"/>
              </a:srgb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lv.xlsx]struktura1'!$B$8:$X$8</c:f>
              <c:numCache>
                <c:formatCode>_(* #\ ##0_);_(* \(#\ ##0\);_(* "-"??_);_(@_)</c:formatCode>
                <c:ptCount val="23"/>
                <c:pt idx="0" formatCode="0">
                  <c:v>2067.8000000000002</c:v>
                </c:pt>
                <c:pt idx="1">
                  <c:v>3093.6</c:v>
                </c:pt>
                <c:pt idx="2">
                  <c:v>1121</c:v>
                </c:pt>
                <c:pt idx="3">
                  <c:v>847</c:v>
                </c:pt>
                <c:pt idx="4">
                  <c:v>495</c:v>
                </c:pt>
                <c:pt idx="5">
                  <c:v>0</c:v>
                </c:pt>
                <c:pt idx="6">
                  <c:v>35</c:v>
                </c:pt>
                <c:pt idx="7">
                  <c:v>30</c:v>
                </c:pt>
                <c:pt idx="8">
                  <c:v>101</c:v>
                </c:pt>
                <c:pt idx="9">
                  <c:v>207</c:v>
                </c:pt>
                <c:pt idx="10">
                  <c:v>296</c:v>
                </c:pt>
                <c:pt idx="11">
                  <c:v>1512</c:v>
                </c:pt>
                <c:pt idx="12">
                  <c:v>932</c:v>
                </c:pt>
                <c:pt idx="13">
                  <c:v>451</c:v>
                </c:pt>
                <c:pt idx="14">
                  <c:v>563</c:v>
                </c:pt>
                <c:pt idx="15">
                  <c:v>5</c:v>
                </c:pt>
                <c:pt idx="16">
                  <c:v>177</c:v>
                </c:pt>
                <c:pt idx="17">
                  <c:v>1224</c:v>
                </c:pt>
                <c:pt idx="18">
                  <c:v>1101</c:v>
                </c:pt>
                <c:pt idx="19">
                  <c:v>681</c:v>
                </c:pt>
                <c:pt idx="20">
                  <c:v>582</c:v>
                </c:pt>
                <c:pt idx="21">
                  <c:v>215</c:v>
                </c:pt>
                <c:pt idx="22" formatCode="General">
                  <c:v>207</c:v>
                </c:pt>
              </c:numCache>
            </c:numRef>
          </c:val>
          <c:extLst>
            <c:ext xmlns:c16="http://schemas.microsoft.com/office/drawing/2014/chart" uri="{C3380CC4-5D6E-409C-BE32-E72D297353CC}">
              <c16:uniqueId val="{00000005-2102-4D4B-8280-8EBA9BC5ED1E}"/>
            </c:ext>
          </c:extLst>
        </c:ser>
        <c:ser>
          <c:idx val="6"/>
          <c:order val="6"/>
          <c:tx>
            <c:strRef>
              <c:f>'[Pamata dati lv.xlsx]struktura1'!$A$9</c:f>
              <c:strCache>
                <c:ptCount val="1"/>
                <c:pt idx="0">
                  <c:v>Koksne</c:v>
                </c:pt>
              </c:strCache>
            </c:strRef>
          </c:tx>
          <c:spPr>
            <a:solidFill>
              <a:schemeClr val="accent6">
                <a:alpha val="70000"/>
              </a:scheme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lv.xlsx]struktura1'!$B$9:$X$9</c:f>
              <c:numCache>
                <c:formatCode>_(* #\ ##0_);_(* \(#\ ##0\);_(* "-"??_);_(@_)</c:formatCode>
                <c:ptCount val="23"/>
                <c:pt idx="0" formatCode="0">
                  <c:v>549.6</c:v>
                </c:pt>
                <c:pt idx="1">
                  <c:v>645.5</c:v>
                </c:pt>
                <c:pt idx="2">
                  <c:v>416</c:v>
                </c:pt>
                <c:pt idx="3">
                  <c:v>493</c:v>
                </c:pt>
                <c:pt idx="4">
                  <c:v>725</c:v>
                </c:pt>
                <c:pt idx="5">
                  <c:v>828</c:v>
                </c:pt>
                <c:pt idx="6">
                  <c:v>858</c:v>
                </c:pt>
                <c:pt idx="7">
                  <c:v>876</c:v>
                </c:pt>
                <c:pt idx="8">
                  <c:v>864</c:v>
                </c:pt>
                <c:pt idx="9">
                  <c:v>764</c:v>
                </c:pt>
                <c:pt idx="10">
                  <c:v>969</c:v>
                </c:pt>
                <c:pt idx="11">
                  <c:v>907</c:v>
                </c:pt>
                <c:pt idx="12">
                  <c:v>687</c:v>
                </c:pt>
                <c:pt idx="13">
                  <c:v>668</c:v>
                </c:pt>
                <c:pt idx="14">
                  <c:v>577</c:v>
                </c:pt>
                <c:pt idx="15">
                  <c:v>595</c:v>
                </c:pt>
                <c:pt idx="16">
                  <c:v>560</c:v>
                </c:pt>
                <c:pt idx="17">
                  <c:v>652</c:v>
                </c:pt>
                <c:pt idx="18">
                  <c:v>730</c:v>
                </c:pt>
                <c:pt idx="19">
                  <c:v>811</c:v>
                </c:pt>
                <c:pt idx="20">
                  <c:v>791</c:v>
                </c:pt>
                <c:pt idx="21">
                  <c:v>728</c:v>
                </c:pt>
                <c:pt idx="22" formatCode="General">
                  <c:v>863</c:v>
                </c:pt>
              </c:numCache>
            </c:numRef>
          </c:val>
          <c:extLst>
            <c:ext xmlns:c16="http://schemas.microsoft.com/office/drawing/2014/chart" uri="{C3380CC4-5D6E-409C-BE32-E72D297353CC}">
              <c16:uniqueId val="{00000006-2102-4D4B-8280-8EBA9BC5ED1E}"/>
            </c:ext>
          </c:extLst>
        </c:ser>
        <c:ser>
          <c:idx val="7"/>
          <c:order val="7"/>
          <c:tx>
            <c:strRef>
              <c:f>'[Pamata dati lv.xlsx]struktura1'!$A$10</c:f>
              <c:strCache>
                <c:ptCount val="1"/>
                <c:pt idx="0">
                  <c:v>Labība</c:v>
                </c:pt>
              </c:strCache>
            </c:strRef>
          </c:tx>
          <c:spPr>
            <a:solidFill>
              <a:schemeClr val="accent4">
                <a:alpha val="70000"/>
              </a:scheme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lv.xlsx]struktura1'!$B$10:$X$10</c:f>
              <c:numCache>
                <c:formatCode>General</c:formatCode>
                <c:ptCount val="23"/>
                <c:pt idx="0" formatCode="0">
                  <c:v>10</c:v>
                </c:pt>
                <c:pt idx="3" formatCode="_(* #\ ##0_);_(* \(#\ ##0\);_(* &quot;-&quot;??_);_(@_)">
                  <c:v>83</c:v>
                </c:pt>
                <c:pt idx="4" formatCode="_(* #\ ##0_);_(* \(#\ ##0\);_(* &quot;-&quot;??_);_(@_)">
                  <c:v>114</c:v>
                </c:pt>
                <c:pt idx="5" formatCode="_(* #\ ##0_);_(* \(#\ ##0\);_(* &quot;-&quot;??_);_(@_)">
                  <c:v>0</c:v>
                </c:pt>
                <c:pt idx="6" formatCode="_(* #\ ##0_);_(* \(#\ ##0\);_(* &quot;-&quot;??_);_(@_)">
                  <c:v>76</c:v>
                </c:pt>
                <c:pt idx="7" formatCode="_(* #\ ##0_);_(* \(#\ ##0\);_(* &quot;-&quot;??_);_(@_)">
                  <c:v>126</c:v>
                </c:pt>
                <c:pt idx="8" formatCode="_(* #\ ##0_);_(* \(#\ ##0\);_(* &quot;-&quot;??_);_(@_)">
                  <c:v>404</c:v>
                </c:pt>
                <c:pt idx="9" formatCode="_(* #\ ##0_);_(* \(#\ ##0\);_(* &quot;-&quot;??_);_(@_)">
                  <c:v>711</c:v>
                </c:pt>
                <c:pt idx="10" formatCode="_(* #\ ##0_);_(* \(#\ ##0\);_(* &quot;-&quot;??_);_(@_)">
                  <c:v>557</c:v>
                </c:pt>
                <c:pt idx="11" formatCode="_(* #\ ##0_);_(* \(#\ ##0\);_(* &quot;-&quot;??_);_(@_)">
                  <c:v>682</c:v>
                </c:pt>
                <c:pt idx="12" formatCode="_(* #\ ##0_);_(* \(#\ ##0\);_(* &quot;-&quot;??_);_(@_)">
                  <c:v>227</c:v>
                </c:pt>
                <c:pt idx="13" formatCode="_(* #\ ##0_);_(* \(#\ ##0\);_(* &quot;-&quot;??_);_(@_)">
                  <c:v>722</c:v>
                </c:pt>
                <c:pt idx="14" formatCode="_(* #\ ##0_);_(* \(#\ ##0\);_(* &quot;-&quot;??_);_(@_)">
                  <c:v>356</c:v>
                </c:pt>
                <c:pt idx="15" formatCode="_(* #\ ##0_);_(* \(#\ ##0\);_(* &quot;-&quot;??_);_(@_)">
                  <c:v>263</c:v>
                </c:pt>
                <c:pt idx="16" formatCode="_(* #\ ##0_);_(* \(#\ ##0\);_(* &quot;-&quot;??_);_(@_)">
                  <c:v>515</c:v>
                </c:pt>
                <c:pt idx="17" formatCode="_(* #\ ##0_);_(* \(#\ ##0\);_(* &quot;-&quot;??_);_(@_)">
                  <c:v>410</c:v>
                </c:pt>
                <c:pt idx="18" formatCode="_(* #\ ##0_);_(* \(#\ ##0\);_(* &quot;-&quot;??_);_(@_)">
                  <c:v>353</c:v>
                </c:pt>
                <c:pt idx="19" formatCode="_(* #\ ##0_);_(* \(#\ ##0\);_(* &quot;-&quot;??_);_(@_)">
                  <c:v>205</c:v>
                </c:pt>
                <c:pt idx="20" formatCode="_(* #\ ##0_);_(* \(#\ ##0\);_(* &quot;-&quot;??_);_(@_)">
                  <c:v>524</c:v>
                </c:pt>
                <c:pt idx="21" formatCode="_(* #\ ##0_);_(* \(#\ ##0\);_(* &quot;-&quot;??_);_(@_)">
                  <c:v>337</c:v>
                </c:pt>
                <c:pt idx="22">
                  <c:v>389</c:v>
                </c:pt>
              </c:numCache>
            </c:numRef>
          </c:val>
          <c:extLst>
            <c:ext xmlns:c16="http://schemas.microsoft.com/office/drawing/2014/chart" uri="{C3380CC4-5D6E-409C-BE32-E72D297353CC}">
              <c16:uniqueId val="{00000007-2102-4D4B-8280-8EBA9BC5ED1E}"/>
            </c:ext>
          </c:extLst>
        </c:ser>
        <c:ser>
          <c:idx val="8"/>
          <c:order val="8"/>
          <c:tx>
            <c:strRef>
              <c:f>'[Pamata dati lv.xlsx]struktura1'!$A$11</c:f>
              <c:strCache>
                <c:ptCount val="1"/>
                <c:pt idx="0">
                  <c:v>Jēlcukurs</c:v>
                </c:pt>
              </c:strCache>
            </c:strRef>
          </c:tx>
          <c:spPr>
            <a:solidFill>
              <a:schemeClr val="accent4">
                <a:lumMod val="40000"/>
                <a:lumOff val="60000"/>
                <a:alpha val="70000"/>
              </a:scheme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lv.xlsx]struktura1'!$B$11:$X$11</c:f>
              <c:numCache>
                <c:formatCode>_(* #\ ##0_);_(* \(#\ ##0\);_(* "-"??_);_(@_)</c:formatCode>
                <c:ptCount val="23"/>
                <c:pt idx="1">
                  <c:v>135.69999999999999</c:v>
                </c:pt>
                <c:pt idx="2">
                  <c:v>272</c:v>
                </c:pt>
                <c:pt idx="3">
                  <c:v>428</c:v>
                </c:pt>
                <c:pt idx="4">
                  <c:v>503</c:v>
                </c:pt>
                <c:pt idx="5">
                  <c:v>214</c:v>
                </c:pt>
                <c:pt idx="6">
                  <c:v>159</c:v>
                </c:pt>
                <c:pt idx="7">
                  <c:v>253</c:v>
                </c:pt>
                <c:pt idx="8">
                  <c:v>190</c:v>
                </c:pt>
                <c:pt idx="9">
                  <c:v>80</c:v>
                </c:pt>
                <c:pt idx="10">
                  <c:v>8</c:v>
                </c:pt>
                <c:pt idx="11">
                  <c:v>92</c:v>
                </c:pt>
                <c:pt idx="12">
                  <c:v>146</c:v>
                </c:pt>
                <c:pt idx="13">
                  <c:v>0</c:v>
                </c:pt>
                <c:pt idx="16">
                  <c:v>46</c:v>
                </c:pt>
                <c:pt idx="17">
                  <c:v>67</c:v>
                </c:pt>
                <c:pt idx="18">
                  <c:v>9</c:v>
                </c:pt>
                <c:pt idx="20">
                  <c:v>0</c:v>
                </c:pt>
                <c:pt idx="21">
                  <c:v>0</c:v>
                </c:pt>
                <c:pt idx="22" formatCode="General">
                  <c:v>0</c:v>
                </c:pt>
              </c:numCache>
            </c:numRef>
          </c:val>
          <c:extLst>
            <c:ext xmlns:c16="http://schemas.microsoft.com/office/drawing/2014/chart" uri="{C3380CC4-5D6E-409C-BE32-E72D297353CC}">
              <c16:uniqueId val="{00000008-2102-4D4B-8280-8EBA9BC5ED1E}"/>
            </c:ext>
          </c:extLst>
        </c:ser>
        <c:ser>
          <c:idx val="9"/>
          <c:order val="9"/>
          <c:tx>
            <c:strRef>
              <c:f>'[Pamata dati lv.xlsx]struktura1'!$A$12</c:f>
              <c:strCache>
                <c:ptCount val="1"/>
                <c:pt idx="0">
                  <c:v>Palmu eļļa</c:v>
                </c:pt>
              </c:strCache>
            </c:strRef>
          </c:tx>
          <c:spPr>
            <a:solidFill>
              <a:schemeClr val="accent4">
                <a:lumMod val="60000"/>
                <a:lumOff val="40000"/>
                <a:alpha val="70000"/>
              </a:scheme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lv.xlsx]struktura1'!$B$12:$X$12</c:f>
              <c:numCache>
                <c:formatCode>General</c:formatCode>
                <c:ptCount val="23"/>
                <c:pt idx="17" formatCode="_(* #\ ##0_);_(* \(#\ ##0\);_(* &quot;-&quot;??_);_(@_)">
                  <c:v>17</c:v>
                </c:pt>
                <c:pt idx="18" formatCode="_(* #\ ##0_);_(* \(#\ ##0\);_(* &quot;-&quot;??_);_(@_)">
                  <c:v>60</c:v>
                </c:pt>
                <c:pt idx="19" formatCode="_(* #\ ##0_);_(* \(#\ ##0\);_(* &quot;-&quot;??_);_(@_)">
                  <c:v>126</c:v>
                </c:pt>
                <c:pt idx="20" formatCode="_(* #\ ##0_);_(* \(#\ ##0\);_(* &quot;-&quot;??_);_(@_)">
                  <c:v>66</c:v>
                </c:pt>
                <c:pt idx="21" formatCode="_(* #\ ##0_);_(* \(#\ ##0\);_(* &quot;-&quot;??_);_(@_)">
                  <c:v>34</c:v>
                </c:pt>
                <c:pt idx="22" formatCode="_(* #\ ##0_);_(* \(#\ ##0\);_(* &quot;-&quot;??_);_(@_)">
                  <c:v>28</c:v>
                </c:pt>
              </c:numCache>
            </c:numRef>
          </c:val>
          <c:extLst>
            <c:ext xmlns:c16="http://schemas.microsoft.com/office/drawing/2014/chart" uri="{C3380CC4-5D6E-409C-BE32-E72D297353CC}">
              <c16:uniqueId val="{00000009-2102-4D4B-8280-8EBA9BC5ED1E}"/>
            </c:ext>
          </c:extLst>
        </c:ser>
        <c:ser>
          <c:idx val="10"/>
          <c:order val="10"/>
          <c:tx>
            <c:strRef>
              <c:f>'[Pamata dati lv.xlsx]struktura1'!$A$13</c:f>
              <c:strCache>
                <c:ptCount val="1"/>
                <c:pt idx="0">
                  <c:v>Ro-ro</c:v>
                </c:pt>
              </c:strCache>
            </c:strRef>
          </c:tx>
          <c:spPr>
            <a:solidFill>
              <a:srgbClr val="997300">
                <a:alpha val="70000"/>
              </a:srgb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lv.xlsx]struktura1'!$B$13:$X$13</c:f>
              <c:numCache>
                <c:formatCode>General</c:formatCode>
                <c:ptCount val="23"/>
                <c:pt idx="4" formatCode="_(* #\ ##0_);_(* \(#\ ##0\);_(* &quot;-&quot;??_);_(@_)">
                  <c:v>237</c:v>
                </c:pt>
                <c:pt idx="5" formatCode="_(* #\ ##0_);_(* \(#\ ##0\);_(* &quot;-&quot;??_);_(@_)">
                  <c:v>358</c:v>
                </c:pt>
                <c:pt idx="6" formatCode="_(* #\ ##0_);_(* \(#\ ##0\);_(* &quot;-&quot;??_);_(@_)">
                  <c:v>583</c:v>
                </c:pt>
                <c:pt idx="7" formatCode="_(* #\ ##0_);_(* \(#\ ##0\);_(* &quot;-&quot;??_);_(@_)">
                  <c:v>1798</c:v>
                </c:pt>
                <c:pt idx="8" formatCode="_(* #\ ##0_);_(* \(#\ ##0\);_(* &quot;-&quot;??_);_(@_)">
                  <c:v>1707</c:v>
                </c:pt>
                <c:pt idx="9" formatCode="_(* #\ ##0_);_(* \(#\ ##0\);_(* &quot;-&quot;??_);_(@_)">
                  <c:v>1355</c:v>
                </c:pt>
                <c:pt idx="10" formatCode="_(* #\ ##0_);_(* \(#\ ##0\);_(* &quot;-&quot;??_);_(@_)">
                  <c:v>906</c:v>
                </c:pt>
                <c:pt idx="11" formatCode="_(* #\ ##0_);_(* \(#\ ##0\);_(* &quot;-&quot;??_);_(@_)">
                  <c:v>1297</c:v>
                </c:pt>
                <c:pt idx="12" formatCode="_(* #\ ##0_);_(* \(#\ ##0\);_(* &quot;-&quot;??_);_(@_)">
                  <c:v>1887</c:v>
                </c:pt>
                <c:pt idx="13" formatCode="_(* #\ ##0_);_(* \(#\ ##0\);_(* &quot;-&quot;??_);_(@_)">
                  <c:v>1898</c:v>
                </c:pt>
                <c:pt idx="14" formatCode="_(* #\ ##0_);_(* \(#\ ##0\);_(* &quot;-&quot;??_);_(@_)">
                  <c:v>1882</c:v>
                </c:pt>
                <c:pt idx="15" formatCode="_(* #\ ##0_);_(* \(#\ ##0\);_(* &quot;-&quot;??_);_(@_)">
                  <c:v>1862</c:v>
                </c:pt>
                <c:pt idx="16" formatCode="_(* #\ ##0_);_(* \(#\ ##0\);_(* &quot;-&quot;??_);_(@_)">
                  <c:v>1789</c:v>
                </c:pt>
                <c:pt idx="17" formatCode="_(* #\ ##0_);_(* \(#\ ##0\);_(* &quot;-&quot;??_);_(@_)">
                  <c:v>2026</c:v>
                </c:pt>
                <c:pt idx="18" formatCode="_(* #\ ##0_);_(* \(#\ ##0\);_(* &quot;-&quot;??_);_(@_)">
                  <c:v>2107</c:v>
                </c:pt>
                <c:pt idx="19" formatCode="_(* #\ ##0_);_(* \(#\ ##0\);_(* &quot;-&quot;??_);_(@_)">
                  <c:v>2213</c:v>
                </c:pt>
                <c:pt idx="20" formatCode="_(* #\ ##0_);_(* \(#\ ##0\);_(* &quot;-&quot;??_);_(@_)">
                  <c:v>2127</c:v>
                </c:pt>
                <c:pt idx="21" formatCode="_(* #\ ##0_);_(* \(#\ ##0\);_(* &quot;-&quot;??_);_(@_)">
                  <c:v>2133</c:v>
                </c:pt>
                <c:pt idx="22">
                  <c:v>2266</c:v>
                </c:pt>
              </c:numCache>
            </c:numRef>
          </c:val>
          <c:extLst>
            <c:ext xmlns:c16="http://schemas.microsoft.com/office/drawing/2014/chart" uri="{C3380CC4-5D6E-409C-BE32-E72D297353CC}">
              <c16:uniqueId val="{0000000A-2102-4D4B-8280-8EBA9BC5ED1E}"/>
            </c:ext>
          </c:extLst>
        </c:ser>
        <c:ser>
          <c:idx val="11"/>
          <c:order val="11"/>
          <c:tx>
            <c:strRef>
              <c:f>'[Pamata dati lv.xlsx]struktura1'!$A$14</c:f>
              <c:strCache>
                <c:ptCount val="1"/>
                <c:pt idx="0">
                  <c:v>Citas</c:v>
                </c:pt>
              </c:strCache>
            </c:strRef>
          </c:tx>
          <c:spPr>
            <a:solidFill>
              <a:srgbClr val="7030A0">
                <a:alpha val="70000"/>
              </a:srgbClr>
            </a:solidFill>
            <a:ln>
              <a:noFill/>
            </a:ln>
            <a:effectLst/>
          </c:spPr>
          <c:cat>
            <c:numRef>
              <c:f>'[Pamata dati lv.xlsx]struktura1'!$B$2:$X$2</c:f>
              <c:numCache>
                <c:formatCode>General</c:formatCode>
                <c:ptCount val="23"/>
                <c:pt idx="0">
                  <c:v>1995</c:v>
                </c:pt>
                <c:pt idx="1">
                  <c:v>1998</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'[Pamata dati lv.xlsx]struktura1'!$B$14:$X$14</c:f>
              <c:numCache>
                <c:formatCode>_(* #\ ##0_);_(* \(#\ ##0\);_(* "-"??_);_(@_)</c:formatCode>
                <c:ptCount val="23"/>
                <c:pt idx="0" formatCode="0">
                  <c:v>50</c:v>
                </c:pt>
                <c:pt idx="1">
                  <c:v>242.1</c:v>
                </c:pt>
                <c:pt idx="2">
                  <c:v>203</c:v>
                </c:pt>
                <c:pt idx="3">
                  <c:v>192</c:v>
                </c:pt>
                <c:pt idx="4">
                  <c:v>323</c:v>
                </c:pt>
                <c:pt idx="5">
                  <c:v>303</c:v>
                </c:pt>
                <c:pt idx="6">
                  <c:v>306</c:v>
                </c:pt>
                <c:pt idx="7">
                  <c:v>340</c:v>
                </c:pt>
                <c:pt idx="8">
                  <c:v>401</c:v>
                </c:pt>
                <c:pt idx="9">
                  <c:v>471</c:v>
                </c:pt>
                <c:pt idx="10">
                  <c:v>223</c:v>
                </c:pt>
                <c:pt idx="11">
                  <c:v>221</c:v>
                </c:pt>
                <c:pt idx="12">
                  <c:v>165</c:v>
                </c:pt>
                <c:pt idx="13">
                  <c:v>239</c:v>
                </c:pt>
                <c:pt idx="14">
                  <c:v>271</c:v>
                </c:pt>
                <c:pt idx="15">
                  <c:v>229</c:v>
                </c:pt>
                <c:pt idx="16">
                  <c:v>187</c:v>
                </c:pt>
                <c:pt idx="17">
                  <c:v>149</c:v>
                </c:pt>
                <c:pt idx="18">
                  <c:v>214</c:v>
                </c:pt>
                <c:pt idx="19">
                  <c:v>356</c:v>
                </c:pt>
                <c:pt idx="20">
                  <c:v>296</c:v>
                </c:pt>
                <c:pt idx="21">
                  <c:v>457</c:v>
                </c:pt>
                <c:pt idx="22" formatCode="General">
                  <c:v>531</c:v>
                </c:pt>
              </c:numCache>
            </c:numRef>
          </c:val>
          <c:extLst>
            <c:ext xmlns:c16="http://schemas.microsoft.com/office/drawing/2014/chart" uri="{C3380CC4-5D6E-409C-BE32-E72D297353CC}">
              <c16:uniqueId val="{0000000B-2102-4D4B-8280-8EBA9BC5ED1E}"/>
            </c:ext>
          </c:extLst>
        </c:ser>
        <c:dLbls>
          <c:showLegendKey val="0"/>
          <c:showVal val="0"/>
          <c:showCatName val="0"/>
          <c:showSerName val="0"/>
          <c:showPercent val="0"/>
          <c:showBubbleSize val="0"/>
        </c:dLbls>
        <c:axId val="266926136"/>
        <c:axId val="320871568"/>
      </c:areaChart>
      <c:catAx>
        <c:axId val="2669261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320871568"/>
        <c:crosses val="autoZero"/>
        <c:auto val="1"/>
        <c:lblAlgn val="ctr"/>
        <c:lblOffset val="100"/>
        <c:noMultiLvlLbl val="0"/>
      </c:catAx>
      <c:valAx>
        <c:axId val="320871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266926136"/>
        <c:crosses val="autoZero"/>
        <c:crossBetween val="midCat"/>
      </c:valAx>
      <c:spPr>
        <a:noFill/>
        <a:ln>
          <a:noFill/>
        </a:ln>
        <a:effectLst/>
      </c:spPr>
    </c:plotArea>
    <c:legend>
      <c:legendPos val="b"/>
      <c:legendEntry>
        <c:idx val="9"/>
        <c:txPr>
          <a:bodyPr rot="0" spcFirstLastPara="1" vertOverflow="ellipsis" vert="horz" wrap="square" anchor="ctr" anchorCtr="1"/>
          <a:lstStyle/>
          <a:p>
            <a:pPr>
              <a:defRPr lang="lv-LV" sz="1400" b="0" i="0" u="none" strike="noStrike" kern="1200" baseline="0">
                <a:solidFill>
                  <a:schemeClr val="tx1">
                    <a:lumMod val="65000"/>
                    <a:lumOff val="35000"/>
                  </a:schemeClr>
                </a:solidFill>
                <a:latin typeface="+mn-lt"/>
                <a:ea typeface="+mn-ea"/>
                <a:cs typeface="+mn-cs"/>
              </a:defRPr>
            </a:pPr>
            <a:endParaRPr lang="lv-LV"/>
          </a:p>
        </c:txPr>
      </c:legendEntry>
      <c:legendEntry>
        <c:idx val="10"/>
        <c:txPr>
          <a:bodyPr rot="0" spcFirstLastPara="1" vertOverflow="ellipsis" vert="horz" wrap="square" anchor="ctr" anchorCtr="1"/>
          <a:lstStyle/>
          <a:p>
            <a:pPr>
              <a:defRPr lang="lv-LV" sz="1400" b="0" i="0" u="none" strike="noStrike" kern="1200" baseline="0">
                <a:solidFill>
                  <a:schemeClr val="tx1">
                    <a:lumMod val="65000"/>
                    <a:lumOff val="35000"/>
                  </a:schemeClr>
                </a:solidFill>
                <a:latin typeface="+mn-lt"/>
                <a:ea typeface="+mn-ea"/>
                <a:cs typeface="+mn-cs"/>
              </a:defRPr>
            </a:pPr>
            <a:endParaRPr lang="lv-LV"/>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alpha val="70000"/>
      </a:schemeClr>
    </a:solidFill>
    <a:ln w="9525" cap="flat" cmpd="sng" algn="ctr">
      <a:noFill/>
      <a:round/>
    </a:ln>
    <a:effectLst/>
  </c:spPr>
  <c:txPr>
    <a:bodyPr/>
    <a:lstStyle/>
    <a:p>
      <a:pPr>
        <a:defRPr/>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8BC6D-FDA0-4ED0-94C3-855E8361DB50}" type="datetimeFigureOut">
              <a:rPr lang="lv-LV" smtClean="0"/>
              <a:t>21.03.2022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47CE3-256F-4E6F-9223-E398098BD309}" type="slidenum">
              <a:rPr lang="lv-LV" smtClean="0"/>
              <a:t>‹#›</a:t>
            </a:fld>
            <a:endParaRPr lang="lv-LV"/>
          </a:p>
        </p:txBody>
      </p:sp>
    </p:spTree>
    <p:extLst>
      <p:ext uri="{BB962C8B-B14F-4D97-AF65-F5344CB8AC3E}">
        <p14:creationId xmlns:p14="http://schemas.microsoft.com/office/powerpoint/2010/main" val="169060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E447CE3-256F-4E6F-9223-E398098BD309}" type="slidenum">
              <a:rPr lang="lv-LV" smtClean="0"/>
              <a:t>1</a:t>
            </a:fld>
            <a:endParaRPr lang="lv-LV"/>
          </a:p>
        </p:txBody>
      </p:sp>
    </p:spTree>
    <p:extLst>
      <p:ext uri="{BB962C8B-B14F-4D97-AF65-F5344CB8AC3E}">
        <p14:creationId xmlns:p14="http://schemas.microsoft.com/office/powerpoint/2010/main" val="158265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E447CE3-256F-4E6F-9223-E398098BD309}" type="slidenum">
              <a:rPr lang="lv-LV" smtClean="0"/>
              <a:t>4</a:t>
            </a:fld>
            <a:endParaRPr lang="lv-LV"/>
          </a:p>
        </p:txBody>
      </p:sp>
    </p:spTree>
    <p:extLst>
      <p:ext uri="{BB962C8B-B14F-4D97-AF65-F5344CB8AC3E}">
        <p14:creationId xmlns:p14="http://schemas.microsoft.com/office/powerpoint/2010/main" val="294828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E447CE3-256F-4E6F-9223-E398098BD309}" type="slidenum">
              <a:rPr lang="lv-LV" smtClean="0"/>
              <a:t>5</a:t>
            </a:fld>
            <a:endParaRPr lang="lv-LV"/>
          </a:p>
        </p:txBody>
      </p:sp>
    </p:spTree>
    <p:extLst>
      <p:ext uri="{BB962C8B-B14F-4D97-AF65-F5344CB8AC3E}">
        <p14:creationId xmlns:p14="http://schemas.microsoft.com/office/powerpoint/2010/main" val="386954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E447CE3-256F-4E6F-9223-E398098BD309}" type="slidenum">
              <a:rPr lang="lv-LV" smtClean="0"/>
              <a:t>6</a:t>
            </a:fld>
            <a:endParaRPr lang="lv-LV"/>
          </a:p>
        </p:txBody>
      </p:sp>
    </p:spTree>
    <p:extLst>
      <p:ext uri="{BB962C8B-B14F-4D97-AF65-F5344CB8AC3E}">
        <p14:creationId xmlns:p14="http://schemas.microsoft.com/office/powerpoint/2010/main" val="1039214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ullapa gaiš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82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mata slaids ar virsrakst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
        <p:nvSpPr>
          <p:cNvPr id="7" name="Content Placeholder 6"/>
          <p:cNvSpPr>
            <a:spLocks noGrp="1"/>
          </p:cNvSpPr>
          <p:nvPr>
            <p:ph sz="quarter" idx="11"/>
          </p:nvPr>
        </p:nvSpPr>
        <p:spPr>
          <a:xfrm>
            <a:off x="838200" y="2012950"/>
            <a:ext cx="10515600" cy="3698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Slide Number Placeholder 5"/>
          <p:cNvSpPr txBox="1">
            <a:spLocks noGrp="1"/>
          </p:cNvSpPr>
          <p:nvPr>
            <p:ph type="sldNum" sz="quarter" idx="4"/>
          </p:nvPr>
        </p:nvSpPr>
        <p:spPr>
          <a:xfrm>
            <a:off x="11702716" y="6392779"/>
            <a:ext cx="441158" cy="427121"/>
          </a:xfrm>
          <a:prstGeom prst="rect">
            <a:avLst/>
          </a:prstGeom>
          <a:blipFill>
            <a:blip r:embed="rId2"/>
            <a:stretch>
              <a:fillRect/>
            </a:stretch>
          </a:blip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lv-LV" sz="1600" b="0" i="0" u="none" strike="noStrike" kern="1200" cap="none" spc="0" baseline="0">
                <a:solidFill>
                  <a:srgbClr val="0676B8"/>
                </a:solidFill>
                <a:uFillTx/>
                <a:latin typeface="Franklin Gothic Medium" pitchFamily="34"/>
              </a:defRPr>
            </a:lvl1pPr>
          </a:lstStyle>
          <a:p>
            <a:fld id="{474F0F89-40F0-42B9-9624-3C2757921CCF}" type="slidenum">
              <a:rPr lang="lv-LV" smtClean="0"/>
              <a:pPr/>
              <a:t>‹#›</a:t>
            </a:fld>
            <a:endParaRPr lang="lv-LV" dirty="0"/>
          </a:p>
        </p:txBody>
      </p:sp>
    </p:spTree>
    <p:extLst>
      <p:ext uri="{BB962C8B-B14F-4D97-AF65-F5344CB8AC3E}">
        <p14:creationId xmlns:p14="http://schemas.microsoft.com/office/powerpoint/2010/main" val="180507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mata slaids bez virsraksta">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38200" y="365130"/>
            <a:ext cx="10515600" cy="534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Slide Number Placeholder 5"/>
          <p:cNvSpPr txBox="1">
            <a:spLocks noGrp="1"/>
          </p:cNvSpPr>
          <p:nvPr>
            <p:ph type="sldNum" sz="quarter" idx="4"/>
          </p:nvPr>
        </p:nvSpPr>
        <p:spPr>
          <a:xfrm>
            <a:off x="11702716" y="6392779"/>
            <a:ext cx="441158" cy="427121"/>
          </a:xfrm>
          <a:prstGeom prst="rect">
            <a:avLst/>
          </a:prstGeom>
          <a:blipFill>
            <a:blip r:embed="rId2"/>
            <a:stretch>
              <a:fillRect/>
            </a:stretch>
          </a:blip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lv-LV" sz="1600" b="0" i="0" u="none" strike="noStrike" kern="1200" cap="none" spc="0" baseline="0">
                <a:solidFill>
                  <a:srgbClr val="0676B8"/>
                </a:solidFill>
                <a:uFillTx/>
                <a:latin typeface="Franklin Gothic Medium" pitchFamily="34"/>
              </a:defRPr>
            </a:lvl1pPr>
          </a:lstStyle>
          <a:p>
            <a:fld id="{474F0F89-40F0-42B9-9624-3C2757921CCF}" type="slidenum">
              <a:rPr lang="lv-LV" smtClean="0"/>
              <a:pPr/>
              <a:t>‹#›</a:t>
            </a:fld>
            <a:endParaRPr lang="lv-LV" dirty="0"/>
          </a:p>
        </p:txBody>
      </p:sp>
    </p:spTree>
    <p:extLst>
      <p:ext uri="{BB962C8B-B14F-4D97-AF65-F5344CB8AC3E}">
        <p14:creationId xmlns:p14="http://schemas.microsoft.com/office/powerpoint/2010/main" val="280190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ullapa tumša">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ragrafa virsraksts">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812801" y="1403684"/>
            <a:ext cx="10515600" cy="2377733"/>
          </a:xfrm>
        </p:spPr>
        <p:txBody>
          <a:bodyPr anchor="b" anchorCtr="1"/>
          <a:lstStyle>
            <a:lvl1pPr algn="ctr">
              <a:defRPr sz="8000" b="1"/>
            </a:lvl1pPr>
          </a:lstStyle>
          <a:p>
            <a:pPr lvl="0"/>
            <a:r>
              <a:rPr lang="en-US"/>
              <a:t>Click to edit Master title style</a:t>
            </a:r>
            <a:endParaRPr lang="lv-LV" dirty="0"/>
          </a:p>
        </p:txBody>
      </p:sp>
    </p:spTree>
    <p:extLst>
      <p:ext uri="{BB962C8B-B14F-4D97-AF65-F5344CB8AC3E}">
        <p14:creationId xmlns:p14="http://schemas.microsoft.com/office/powerpoint/2010/main" val="139933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kolonnas ar virsrakst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6" name="Content Placeholder 5"/>
          <p:cNvSpPr>
            <a:spLocks noGrp="1"/>
          </p:cNvSpPr>
          <p:nvPr>
            <p:ph sz="quarter" idx="12"/>
          </p:nvPr>
        </p:nvSpPr>
        <p:spPr>
          <a:xfrm>
            <a:off x="838200" y="1965325"/>
            <a:ext cx="4888832" cy="370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7" name="Content Placeholder 5"/>
          <p:cNvSpPr>
            <a:spLocks noGrp="1"/>
          </p:cNvSpPr>
          <p:nvPr>
            <p:ph sz="quarter" idx="13"/>
          </p:nvPr>
        </p:nvSpPr>
        <p:spPr>
          <a:xfrm>
            <a:off x="6464971" y="1965324"/>
            <a:ext cx="4888832" cy="370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9" name="Slide Number Placeholder 5"/>
          <p:cNvSpPr txBox="1">
            <a:spLocks noGrp="1"/>
          </p:cNvSpPr>
          <p:nvPr>
            <p:ph type="sldNum" sz="quarter" idx="4"/>
          </p:nvPr>
        </p:nvSpPr>
        <p:spPr>
          <a:xfrm>
            <a:off x="11702716" y="6392779"/>
            <a:ext cx="441158" cy="427121"/>
          </a:xfrm>
          <a:prstGeom prst="rect">
            <a:avLst/>
          </a:prstGeom>
          <a:blipFill>
            <a:blip r:embed="rId2"/>
            <a:stretch>
              <a:fillRect/>
            </a:stretch>
          </a:blip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lv-LV" sz="1600" b="0" i="0" u="none" strike="noStrike" kern="1200" cap="none" spc="0" baseline="0">
                <a:solidFill>
                  <a:srgbClr val="0676B8"/>
                </a:solidFill>
                <a:uFillTx/>
                <a:latin typeface="Franklin Gothic Medium" pitchFamily="34"/>
              </a:defRPr>
            </a:lvl1pPr>
          </a:lstStyle>
          <a:p>
            <a:fld id="{474F0F89-40F0-42B9-9624-3C2757921CCF}" type="slidenum">
              <a:rPr lang="lv-LV" smtClean="0"/>
              <a:pPr/>
              <a:t>‹#›</a:t>
            </a:fld>
            <a:endParaRPr lang="lv-LV" dirty="0"/>
          </a:p>
        </p:txBody>
      </p:sp>
    </p:spTree>
    <p:extLst>
      <p:ext uri="{BB962C8B-B14F-4D97-AF65-F5344CB8AC3E}">
        <p14:creationId xmlns:p14="http://schemas.microsoft.com/office/powerpoint/2010/main" val="401507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kolonnas bez virsraksta">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838200" y="365129"/>
            <a:ext cx="4888832" cy="5305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7" name="Content Placeholder 5"/>
          <p:cNvSpPr>
            <a:spLocks noGrp="1"/>
          </p:cNvSpPr>
          <p:nvPr>
            <p:ph sz="quarter" idx="13"/>
          </p:nvPr>
        </p:nvSpPr>
        <p:spPr>
          <a:xfrm>
            <a:off x="6464971" y="365130"/>
            <a:ext cx="4888832" cy="5305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8" name="Slide Number Placeholder 5"/>
          <p:cNvSpPr txBox="1">
            <a:spLocks noGrp="1"/>
          </p:cNvSpPr>
          <p:nvPr>
            <p:ph type="sldNum" sz="quarter" idx="4"/>
          </p:nvPr>
        </p:nvSpPr>
        <p:spPr>
          <a:xfrm>
            <a:off x="11702716" y="6392779"/>
            <a:ext cx="441158" cy="427121"/>
          </a:xfrm>
          <a:prstGeom prst="rect">
            <a:avLst/>
          </a:prstGeom>
          <a:blipFill>
            <a:blip r:embed="rId2"/>
            <a:stretch>
              <a:fillRect/>
            </a:stretch>
          </a:blip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lv-LV" sz="1600" b="0" i="0" u="none" strike="noStrike" kern="1200" cap="none" spc="0" baseline="0">
                <a:solidFill>
                  <a:srgbClr val="0676B8"/>
                </a:solidFill>
                <a:uFillTx/>
                <a:latin typeface="Franklin Gothic Medium" pitchFamily="34"/>
              </a:defRPr>
            </a:lvl1pPr>
          </a:lstStyle>
          <a:p>
            <a:fld id="{474F0F89-40F0-42B9-9624-3C2757921CCF}" type="slidenum">
              <a:rPr lang="lv-LV" smtClean="0"/>
              <a:pPr/>
              <a:t>‹#›</a:t>
            </a:fld>
            <a:endParaRPr lang="lv-LV" dirty="0"/>
          </a:p>
        </p:txBody>
      </p:sp>
    </p:spTree>
    <p:extLst>
      <p:ext uri="{BB962C8B-B14F-4D97-AF65-F5344CB8AC3E}">
        <p14:creationId xmlns:p14="http://schemas.microsoft.com/office/powerpoint/2010/main" val="401815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els laukums ar īsu aprakstu">
    <p:spTree>
      <p:nvGrpSpPr>
        <p:cNvPr id="1" name=""/>
        <p:cNvGrpSpPr/>
        <p:nvPr/>
      </p:nvGrpSpPr>
      <p:grpSpPr>
        <a:xfrm>
          <a:off x="0" y="0"/>
          <a:ext cx="0" cy="0"/>
          <a:chOff x="0" y="0"/>
          <a:chExt cx="0" cy="0"/>
        </a:xfrm>
      </p:grpSpPr>
      <p:sp>
        <p:nvSpPr>
          <p:cNvPr id="5" name="Content Placeholder 5"/>
          <p:cNvSpPr>
            <a:spLocks noGrp="1"/>
          </p:cNvSpPr>
          <p:nvPr>
            <p:ph sz="quarter" idx="12"/>
          </p:nvPr>
        </p:nvSpPr>
        <p:spPr>
          <a:xfrm>
            <a:off x="814137" y="272884"/>
            <a:ext cx="10551695" cy="910976"/>
          </a:xfrm>
        </p:spPr>
        <p:txBody>
          <a:bodyPr/>
          <a:lstStyle/>
          <a:p>
            <a:pPr lvl="0"/>
            <a:r>
              <a:rPr lang="en-US"/>
              <a:t>Click to edit Master text styles</a:t>
            </a:r>
          </a:p>
        </p:txBody>
      </p:sp>
      <p:sp>
        <p:nvSpPr>
          <p:cNvPr id="7" name="Content Placeholder 5"/>
          <p:cNvSpPr>
            <a:spLocks noGrp="1"/>
          </p:cNvSpPr>
          <p:nvPr>
            <p:ph sz="quarter" idx="13"/>
          </p:nvPr>
        </p:nvSpPr>
        <p:spPr>
          <a:xfrm>
            <a:off x="814137" y="1362075"/>
            <a:ext cx="10551695" cy="4308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8" name="Slide Number Placeholder 5"/>
          <p:cNvSpPr txBox="1">
            <a:spLocks noGrp="1"/>
          </p:cNvSpPr>
          <p:nvPr>
            <p:ph type="sldNum" sz="quarter" idx="4"/>
          </p:nvPr>
        </p:nvSpPr>
        <p:spPr>
          <a:xfrm>
            <a:off x="11702716" y="6392779"/>
            <a:ext cx="441158" cy="427121"/>
          </a:xfrm>
          <a:prstGeom prst="rect">
            <a:avLst/>
          </a:prstGeom>
          <a:blipFill>
            <a:blip r:embed="rId2"/>
            <a:stretch>
              <a:fillRect/>
            </a:stretch>
          </a:blip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lv-LV" sz="1600" b="0" i="0" u="none" strike="noStrike" kern="1200" cap="none" spc="0" baseline="0">
                <a:solidFill>
                  <a:srgbClr val="0676B8"/>
                </a:solidFill>
                <a:uFillTx/>
                <a:latin typeface="Franklin Gothic Medium" pitchFamily="34"/>
              </a:defRPr>
            </a:lvl1pPr>
          </a:lstStyle>
          <a:p>
            <a:fld id="{474F0F89-40F0-42B9-9624-3C2757921CCF}" type="slidenum">
              <a:rPr lang="lv-LV" smtClean="0"/>
              <a:pPr/>
              <a:t>‹#›</a:t>
            </a:fld>
            <a:endParaRPr lang="lv-LV" dirty="0"/>
          </a:p>
        </p:txBody>
      </p:sp>
    </p:spTree>
    <p:extLst>
      <p:ext uri="{BB962C8B-B14F-4D97-AF65-F5344CB8AC3E}">
        <p14:creationId xmlns:p14="http://schemas.microsoft.com/office/powerpoint/2010/main" val="394387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10454640" y="1017843"/>
            <a:ext cx="2011680" cy="512064"/>
          </a:xfrm>
          <a:prstGeom prst="rect">
            <a:avLst/>
          </a:prstGeom>
        </p:spPr>
        <p:txBody>
          <a:bodyPr/>
          <a:lstStyle>
            <a:lvl1pPr>
              <a:defRPr>
                <a:latin typeface="Franklin Gothic Medium" panose="020B0603020102020204" pitchFamily="34" charset="0"/>
                <a:cs typeface="Tahoma" pitchFamily="34" charset="0"/>
              </a:defRPr>
            </a:lvl1pPr>
          </a:lstStyle>
          <a:p>
            <a:pPr>
              <a:defRPr/>
            </a:pPr>
            <a:endParaRPr lang="lv-LV" dirty="0"/>
          </a:p>
        </p:txBody>
      </p:sp>
      <p:sp>
        <p:nvSpPr>
          <p:cNvPr id="3" name="Footer Placeholder 2"/>
          <p:cNvSpPr>
            <a:spLocks noGrp="1"/>
          </p:cNvSpPr>
          <p:nvPr>
            <p:ph type="ftr" sz="quarter" idx="11"/>
          </p:nvPr>
        </p:nvSpPr>
        <p:spPr>
          <a:xfrm rot="5400000">
            <a:off x="9853648" y="3676280"/>
            <a:ext cx="3200400" cy="487680"/>
          </a:xfrm>
          <a:prstGeom prst="rect">
            <a:avLst/>
          </a:prstGeom>
        </p:spPr>
        <p:txBody>
          <a:bodyPr/>
          <a:lstStyle>
            <a:lvl1pPr>
              <a:defRPr>
                <a:latin typeface="Franklin Gothic Medium" panose="020B0603020102020204" pitchFamily="34" charset="0"/>
                <a:cs typeface="Tahoma" pitchFamily="34" charset="0"/>
              </a:defRPr>
            </a:lvl1pPr>
          </a:lstStyle>
          <a:p>
            <a:pPr>
              <a:defRPr/>
            </a:pPr>
            <a:endParaRPr lang="lv-LV" dirty="0"/>
          </a:p>
        </p:txBody>
      </p:sp>
      <p:sp>
        <p:nvSpPr>
          <p:cNvPr id="4" name="Slide Number Placeholder 3"/>
          <p:cNvSpPr>
            <a:spLocks noGrp="1"/>
          </p:cNvSpPr>
          <p:nvPr>
            <p:ph type="sldNum" sz="quarter" idx="12"/>
          </p:nvPr>
        </p:nvSpPr>
        <p:spPr/>
        <p:txBody>
          <a:bodyPr/>
          <a:lstStyle>
            <a:lvl1pPr>
              <a:defRPr>
                <a:latin typeface="Franklin Gothic Medium" panose="020B0603020102020204" pitchFamily="34" charset="0"/>
                <a:cs typeface="Tahoma" pitchFamily="34" charset="0"/>
              </a:defRPr>
            </a:lvl1pPr>
          </a:lstStyle>
          <a:p>
            <a:pPr>
              <a:defRPr/>
            </a:pPr>
            <a:fld id="{B7652DB1-B6F9-48E2-832C-E9311F678B39}" type="slidenum">
              <a:rPr lang="lv-LV" smtClean="0"/>
              <a:pPr>
                <a:defRPr/>
              </a:pPr>
              <a:t>‹#›</a:t>
            </a:fld>
            <a:endParaRPr lang="lv-LV" dirty="0"/>
          </a:p>
        </p:txBody>
      </p:sp>
    </p:spTree>
    <p:extLst>
      <p:ext uri="{BB962C8B-B14F-4D97-AF65-F5344CB8AC3E}">
        <p14:creationId xmlns:p14="http://schemas.microsoft.com/office/powerpoint/2010/main" val="21999150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lv-LV"/>
              <a:t>Virsraksts 123</a:t>
            </a:r>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lv-LV" dirty="0"/>
              <a:t> </a:t>
            </a:r>
            <a:r>
              <a:rPr lang="en-US" dirty="0"/>
              <a:t>Click to edit Master text styles</a:t>
            </a:r>
          </a:p>
          <a:p>
            <a:pPr lvl="1"/>
            <a:r>
              <a:rPr lang="en-US" dirty="0"/>
              <a:t>Second level</a:t>
            </a:r>
            <a:endParaRPr lang="lv-LV" dirty="0"/>
          </a:p>
          <a:p>
            <a:pPr lvl="2"/>
            <a:r>
              <a:rPr lang="lv-LV" dirty="0"/>
              <a:t>Third level</a:t>
            </a:r>
          </a:p>
          <a:p>
            <a:pPr lvl="3"/>
            <a:r>
              <a:rPr lang="lv-LV" dirty="0"/>
              <a:t>Fourth level</a:t>
            </a:r>
          </a:p>
          <a:p>
            <a:pPr lvl="4"/>
            <a:r>
              <a:rPr lang="lv-LV" dirty="0"/>
              <a:t>Fifth level</a:t>
            </a:r>
            <a:endParaRPr lang="en-US" dirty="0"/>
          </a:p>
        </p:txBody>
      </p:sp>
      <p:sp>
        <p:nvSpPr>
          <p:cNvPr id="5"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BE3D1-6016-4E28-A6E0-1C2506DFBFE7}"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7" r:id="rId3"/>
    <p:sldLayoutId id="2147483649" r:id="rId4"/>
    <p:sldLayoutId id="2147483651" r:id="rId5"/>
    <p:sldLayoutId id="2147483654" r:id="rId6"/>
    <p:sldLayoutId id="2147483658" r:id="rId7"/>
    <p:sldLayoutId id="2147483656" r:id="rId8"/>
    <p:sldLayoutId id="2147483659" r:id="rId9"/>
  </p:sldLayoutIdLst>
  <p:hf hdr="0" ftr="0" dt="0"/>
  <p:txStyles>
    <p:titleStyle>
      <a:lvl1pPr marL="0" marR="0" lvl="0" indent="0" algn="l" defTabSz="914400" rtl="0" eaLnBrk="1" fontAlgn="auto" hangingPunct="1">
        <a:lnSpc>
          <a:spcPct val="90000"/>
        </a:lnSpc>
        <a:spcBef>
          <a:spcPts val="0"/>
        </a:spcBef>
        <a:spcAft>
          <a:spcPts val="0"/>
        </a:spcAft>
        <a:buNone/>
        <a:tabLst/>
        <a:defRPr lang="lv-LV" sz="5000" b="0" i="0" u="none" strike="noStrike" kern="1200" cap="none" spc="0" baseline="0">
          <a:solidFill>
            <a:srgbClr val="0676B8"/>
          </a:solidFill>
          <a:uFillTx/>
          <a:latin typeface="Franklin Gothic Medium" pitchFamily="34"/>
        </a:defRPr>
      </a:lvl1pPr>
    </p:titleStyle>
    <p:bodyStyle>
      <a:lvl1pPr marL="228600" marR="0" lvl="0" indent="-228600" algn="l" defTabSz="914400" rtl="0" eaLnBrk="1" fontAlgn="auto" hangingPunct="1">
        <a:lnSpc>
          <a:spcPct val="100000"/>
        </a:lnSpc>
        <a:spcBef>
          <a:spcPts val="1000"/>
        </a:spcBef>
        <a:spcAft>
          <a:spcPts val="0"/>
        </a:spcAft>
        <a:buSzPts val="2799"/>
        <a:buBlip>
          <a:blip r:embed="rId12"/>
        </a:buBlip>
        <a:tabLst/>
        <a:defRPr lang="lv-LV" sz="2800" b="0" i="0" u="none" strike="noStrike" kern="1200" cap="none" spc="0" baseline="0">
          <a:solidFill>
            <a:srgbClr val="000000"/>
          </a:solidFill>
          <a:uFillTx/>
          <a:latin typeface="Franklin Gothic Medium"/>
        </a:defRPr>
      </a:lvl1pPr>
      <a:lvl2pPr marL="685800" marR="0" lvl="1" indent="-228600" algn="l" defTabSz="914400" rtl="0" eaLnBrk="1" fontAlgn="auto" hangingPunct="1">
        <a:lnSpc>
          <a:spcPct val="100000"/>
        </a:lnSpc>
        <a:spcBef>
          <a:spcPts val="500"/>
        </a:spcBef>
        <a:spcAft>
          <a:spcPts val="0"/>
        </a:spcAft>
        <a:buClr>
          <a:srgbClr val="0676B8"/>
        </a:buClr>
        <a:buSzPct val="100000"/>
        <a:buFont typeface="Arial" pitchFamily="34"/>
        <a:buChar char="•"/>
        <a:tabLst/>
        <a:defRPr lang="en-US" sz="2400" b="0" i="0" u="none" strike="noStrike" kern="1200" cap="none" spc="0" baseline="0">
          <a:solidFill>
            <a:srgbClr val="000000"/>
          </a:solidFill>
          <a:uFillTx/>
          <a:latin typeface="Franklin Gothic Medium"/>
        </a:defRPr>
      </a:lvl2pPr>
      <a:lvl3pPr marL="1143000" indent="-228600" algn="l" defTabSz="914400" rtl="0" eaLnBrk="1" latinLnBrk="0" hangingPunct="1">
        <a:lnSpc>
          <a:spcPct val="100000"/>
        </a:lnSpc>
        <a:spcBef>
          <a:spcPts val="500"/>
        </a:spcBef>
        <a:buClr>
          <a:schemeClr val="accent5"/>
        </a:buClr>
        <a:buFont typeface="Arial" panose="020B0604020202020204" pitchFamily="34" charset="0"/>
        <a:buChar char="•"/>
        <a:defRPr sz="2000" kern="1200" baseline="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kern="1200" baseline="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100000"/>
        </a:lnSpc>
        <a:spcBef>
          <a:spcPts val="500"/>
        </a:spcBef>
        <a:buClr>
          <a:schemeClr val="accent5"/>
        </a:buClr>
        <a:buFont typeface="Arial" panose="020B0604020202020204" pitchFamily="34" charset="0"/>
        <a:buChar char="•"/>
        <a:defRPr sz="1800" kern="1200" baseline="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ortofventspils.l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1658884" y="2596587"/>
            <a:ext cx="7708491" cy="1200329"/>
          </a:xfrm>
          <a:prstGeom prst="rect">
            <a:avLst/>
          </a:prstGeom>
          <a:noFill/>
          <a:ln cap="flat">
            <a:noFill/>
          </a:ln>
        </p:spPr>
        <p:txBody>
          <a:bodyPr vert="horz" wrap="squar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7200" dirty="0">
                <a:solidFill>
                  <a:srgbClr val="0676B8"/>
                </a:solidFill>
                <a:effectLst>
                  <a:outerShdw blurRad="38100" dist="38100" dir="2700000" algn="tl">
                    <a:srgbClr val="000000">
                      <a:alpha val="43137"/>
                    </a:srgbClr>
                  </a:outerShdw>
                </a:effectLst>
              </a:rPr>
              <a:t>Ventspils brīvosta</a:t>
            </a:r>
          </a:p>
        </p:txBody>
      </p:sp>
      <p:pic>
        <p:nvPicPr>
          <p:cNvPr id="16" name="Picture 15" descr="Logo&#10;&#10;Description automatically generated">
            <a:extLst>
              <a:ext uri="{FF2B5EF4-FFF2-40B4-BE49-F238E27FC236}">
                <a16:creationId xmlns:a16="http://schemas.microsoft.com/office/drawing/2014/main" id="{142FD755-8589-4AFB-AC3D-EA48263D9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7434" y="438066"/>
            <a:ext cx="1893498" cy="1777521"/>
          </a:xfrm>
          <a:prstGeom prst="rect">
            <a:avLst/>
          </a:prstGeom>
        </p:spPr>
      </p:pic>
    </p:spTree>
    <p:extLst>
      <p:ext uri="{BB962C8B-B14F-4D97-AF65-F5344CB8AC3E}">
        <p14:creationId xmlns:p14="http://schemas.microsoft.com/office/powerpoint/2010/main" val="81496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63011" y="157594"/>
            <a:ext cx="10584146" cy="516072"/>
          </a:xfrm>
          <a:prstGeom prst="rect">
            <a:avLst/>
          </a:prstGeom>
        </p:spPr>
        <p:txBody>
          <a:bodyPr/>
          <a:lstStyle/>
          <a:p>
            <a:pPr>
              <a:lnSpc>
                <a:spcPct val="90000"/>
              </a:lnSpc>
            </a:pPr>
            <a:r>
              <a:rPr lang="lv-LV" sz="3200" dirty="0">
                <a:solidFill>
                  <a:srgbClr val="0676B8"/>
                </a:solidFill>
                <a:latin typeface="Franklin Gothic Medium" panose="020B0603020102020204" pitchFamily="34" charset="0"/>
              </a:rPr>
              <a:t>Kravu struktūra Ventspils brīvostā 1995-202</a:t>
            </a:r>
            <a:r>
              <a:rPr lang="en-US" sz="3200" dirty="0">
                <a:solidFill>
                  <a:srgbClr val="0676B8"/>
                </a:solidFill>
                <a:latin typeface="Franklin Gothic Medium" panose="020B0603020102020204" pitchFamily="34" charset="0"/>
              </a:rPr>
              <a:t>1</a:t>
            </a:r>
            <a:r>
              <a:rPr lang="lv-LV" sz="3200" dirty="0">
                <a:solidFill>
                  <a:srgbClr val="0676B8"/>
                </a:solidFill>
                <a:latin typeface="Franklin Gothic Medium" panose="020B0603020102020204" pitchFamily="34" charset="0"/>
              </a:rPr>
              <a:t>, </a:t>
            </a:r>
            <a:r>
              <a:rPr lang="lv-LV" sz="3200" dirty="0" err="1">
                <a:solidFill>
                  <a:srgbClr val="0676B8"/>
                </a:solidFill>
                <a:latin typeface="Franklin Gothic Medium" panose="020B0603020102020204" pitchFamily="34" charset="0"/>
              </a:rPr>
              <a:t>tūkst.tonnas</a:t>
            </a:r>
            <a:endParaRPr lang="lv-LV" sz="3200" dirty="0">
              <a:solidFill>
                <a:srgbClr val="0676B8"/>
              </a:solidFill>
              <a:latin typeface="Franklin Gothic Medium" panose="020B0603020102020204" pitchFamily="34" charset="0"/>
            </a:endParaRPr>
          </a:p>
        </p:txBody>
      </p:sp>
      <p:graphicFrame>
        <p:nvGraphicFramePr>
          <p:cNvPr id="4" name="Chart 3">
            <a:extLst>
              <a:ext uri="{FF2B5EF4-FFF2-40B4-BE49-F238E27FC236}">
                <a16:creationId xmlns:a16="http://schemas.microsoft.com/office/drawing/2014/main" id="{49B82F46-26CE-4E90-B257-33E22AAE38EE}"/>
              </a:ext>
            </a:extLst>
          </p:cNvPr>
          <p:cNvGraphicFramePr>
            <a:graphicFrameLocks/>
          </p:cNvGraphicFramePr>
          <p:nvPr/>
        </p:nvGraphicFramePr>
        <p:xfrm>
          <a:off x="372539" y="665797"/>
          <a:ext cx="11446922" cy="55264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43164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2B5B-02DD-4662-9761-44B1187320DC}"/>
              </a:ext>
            </a:extLst>
          </p:cNvPr>
          <p:cNvSpPr>
            <a:spLocks noGrp="1"/>
          </p:cNvSpPr>
          <p:nvPr>
            <p:ph type="title"/>
          </p:nvPr>
        </p:nvSpPr>
        <p:spPr>
          <a:xfrm>
            <a:off x="666753" y="219489"/>
            <a:ext cx="7774937" cy="932729"/>
          </a:xfrm>
        </p:spPr>
        <p:txBody>
          <a:bodyPr>
            <a:normAutofit/>
          </a:bodyPr>
          <a:lstStyle/>
          <a:p>
            <a:r>
              <a:rPr lang="lv-LV" sz="4000" dirty="0"/>
              <a:t>Kravu apgrozījums 2022.gadā</a:t>
            </a:r>
          </a:p>
        </p:txBody>
      </p:sp>
      <p:sp>
        <p:nvSpPr>
          <p:cNvPr id="4" name="Slide Number Placeholder 3">
            <a:extLst>
              <a:ext uri="{FF2B5EF4-FFF2-40B4-BE49-F238E27FC236}">
                <a16:creationId xmlns:a16="http://schemas.microsoft.com/office/drawing/2014/main" id="{92439F13-0EA5-4A4B-94E7-E9336917EC36}"/>
              </a:ext>
            </a:extLst>
          </p:cNvPr>
          <p:cNvSpPr>
            <a:spLocks noGrp="1"/>
          </p:cNvSpPr>
          <p:nvPr>
            <p:ph type="sldNum" sz="quarter" idx="4"/>
          </p:nvPr>
        </p:nvSpPr>
        <p:spPr/>
        <p:txBody>
          <a:bodyPr/>
          <a:lstStyle/>
          <a:p>
            <a:fld id="{474F0F89-40F0-42B9-9624-3C2757921CCF}" type="slidenum">
              <a:rPr lang="lv-LV" smtClean="0"/>
              <a:pPr/>
              <a:t>3</a:t>
            </a:fld>
            <a:endParaRPr lang="lv-LV" dirty="0"/>
          </a:p>
        </p:txBody>
      </p:sp>
      <p:pic>
        <p:nvPicPr>
          <p:cNvPr id="14" name="Picture 13" descr="A truck driving through a desert&#10;&#10;Description automatically generated with low confidence">
            <a:extLst>
              <a:ext uri="{FF2B5EF4-FFF2-40B4-BE49-F238E27FC236}">
                <a16:creationId xmlns:a16="http://schemas.microsoft.com/office/drawing/2014/main" id="{8704A05A-41B4-44D0-AE75-B132F06AB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743" y="4584497"/>
            <a:ext cx="3410257" cy="2273504"/>
          </a:xfrm>
          <a:prstGeom prst="rect">
            <a:avLst/>
          </a:prstGeom>
        </p:spPr>
      </p:pic>
      <p:graphicFrame>
        <p:nvGraphicFramePr>
          <p:cNvPr id="8" name="Table 7">
            <a:extLst>
              <a:ext uri="{FF2B5EF4-FFF2-40B4-BE49-F238E27FC236}">
                <a16:creationId xmlns:a16="http://schemas.microsoft.com/office/drawing/2014/main" id="{09E2AC11-058C-4DD2-A290-0948037BCD68}"/>
              </a:ext>
            </a:extLst>
          </p:cNvPr>
          <p:cNvGraphicFramePr>
            <a:graphicFrameLocks noGrp="1"/>
          </p:cNvGraphicFramePr>
          <p:nvPr>
            <p:extLst>
              <p:ext uri="{D42A27DB-BD31-4B8C-83A1-F6EECF244321}">
                <p14:modId xmlns:p14="http://schemas.microsoft.com/office/powerpoint/2010/main" val="1326522048"/>
              </p:ext>
            </p:extLst>
          </p:nvPr>
        </p:nvGraphicFramePr>
        <p:xfrm>
          <a:off x="752782" y="1233716"/>
          <a:ext cx="7688908" cy="2227430"/>
        </p:xfrm>
        <a:graphic>
          <a:graphicData uri="http://schemas.openxmlformats.org/drawingml/2006/table">
            <a:tbl>
              <a:tblPr firstRow="1" firstCol="1" bandRow="1">
                <a:tableStyleId>{5C22544A-7EE6-4342-B048-85BDC9FD1C3A}</a:tableStyleId>
              </a:tblPr>
              <a:tblGrid>
                <a:gridCol w="1377176">
                  <a:extLst>
                    <a:ext uri="{9D8B030D-6E8A-4147-A177-3AD203B41FA5}">
                      <a16:colId xmlns:a16="http://schemas.microsoft.com/office/drawing/2014/main" val="3121412880"/>
                    </a:ext>
                  </a:extLst>
                </a:gridCol>
                <a:gridCol w="1415186">
                  <a:extLst>
                    <a:ext uri="{9D8B030D-6E8A-4147-A177-3AD203B41FA5}">
                      <a16:colId xmlns:a16="http://schemas.microsoft.com/office/drawing/2014/main" val="3843040"/>
                    </a:ext>
                  </a:extLst>
                </a:gridCol>
                <a:gridCol w="1591324">
                  <a:extLst>
                    <a:ext uri="{9D8B030D-6E8A-4147-A177-3AD203B41FA5}">
                      <a16:colId xmlns:a16="http://schemas.microsoft.com/office/drawing/2014/main" val="2911645204"/>
                    </a:ext>
                  </a:extLst>
                </a:gridCol>
                <a:gridCol w="1629335">
                  <a:extLst>
                    <a:ext uri="{9D8B030D-6E8A-4147-A177-3AD203B41FA5}">
                      <a16:colId xmlns:a16="http://schemas.microsoft.com/office/drawing/2014/main" val="2049386265"/>
                    </a:ext>
                  </a:extLst>
                </a:gridCol>
                <a:gridCol w="1675887">
                  <a:extLst>
                    <a:ext uri="{9D8B030D-6E8A-4147-A177-3AD203B41FA5}">
                      <a16:colId xmlns:a16="http://schemas.microsoft.com/office/drawing/2014/main" val="314605023"/>
                    </a:ext>
                  </a:extLst>
                </a:gridCol>
              </a:tblGrid>
              <a:tr h="348747">
                <a:tc>
                  <a:txBody>
                    <a:bodyPr/>
                    <a:lstStyle/>
                    <a:p>
                      <a:pPr algn="ctr"/>
                      <a:r>
                        <a:rPr lang="lv-LV" sz="1800" dirty="0">
                          <a:effectLst/>
                        </a:rPr>
                        <a:t>Mēnesis</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1800" dirty="0">
                          <a:effectLst/>
                        </a:rPr>
                        <a:t>2021., t.t.</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1800" dirty="0">
                          <a:effectLst/>
                        </a:rPr>
                        <a:t>2022., t.t.</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1800" dirty="0">
                          <a:effectLst/>
                        </a:rPr>
                        <a:t>Izmaiņas</a:t>
                      </a:r>
                      <a:br>
                        <a:rPr lang="lv-LV" sz="1800" dirty="0">
                          <a:effectLst/>
                        </a:rPr>
                      </a:br>
                      <a:r>
                        <a:rPr lang="lv-LV" sz="1800" dirty="0">
                          <a:effectLst/>
                        </a:rPr>
                        <a:t>pret 2021., t.t.</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1800" dirty="0">
                          <a:effectLst/>
                        </a:rPr>
                        <a:t>Izmaiņas</a:t>
                      </a:r>
                      <a:br>
                        <a:rPr lang="lv-LV" sz="1800" dirty="0">
                          <a:effectLst/>
                        </a:rPr>
                      </a:br>
                      <a:r>
                        <a:rPr lang="lv-LV" sz="1800" dirty="0">
                          <a:effectLst/>
                        </a:rPr>
                        <a:t> pret 2021., %</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85971404"/>
                  </a:ext>
                </a:extLst>
              </a:tr>
              <a:tr h="550853">
                <a:tc>
                  <a:txBody>
                    <a:bodyPr/>
                    <a:lstStyle/>
                    <a:p>
                      <a:pPr algn="ctr"/>
                      <a:r>
                        <a:rPr lang="lv-LV" sz="1800">
                          <a:effectLst/>
                        </a:rPr>
                        <a:t>Janvāris</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000" dirty="0">
                          <a:effectLst/>
                        </a:rPr>
                        <a:t>1 257,6</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000" dirty="0">
                          <a:effectLst/>
                        </a:rPr>
                        <a:t>1 127,3</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000" dirty="0">
                          <a:effectLst/>
                        </a:rPr>
                        <a:t>-130,3</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000">
                          <a:effectLst/>
                        </a:rPr>
                        <a:t>-10,4%</a:t>
                      </a:r>
                      <a:endParaRPr lang="lv-LV" sz="2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028728012"/>
                  </a:ext>
                </a:extLst>
              </a:tr>
              <a:tr h="550853">
                <a:tc>
                  <a:txBody>
                    <a:bodyPr/>
                    <a:lstStyle/>
                    <a:p>
                      <a:pPr algn="ctr"/>
                      <a:r>
                        <a:rPr lang="lv-LV" sz="1800" dirty="0">
                          <a:effectLst/>
                        </a:rPr>
                        <a:t>Februāris</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000" dirty="0">
                          <a:effectLst/>
                        </a:rPr>
                        <a:t>994,3</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000" dirty="0">
                          <a:effectLst/>
                        </a:rPr>
                        <a:t>1 217,1</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000" dirty="0">
                          <a:effectLst/>
                        </a:rPr>
                        <a:t>+222,8</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000" dirty="0">
                          <a:effectLst/>
                        </a:rPr>
                        <a:t>+22,4%</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719950321"/>
                  </a:ext>
                </a:extLst>
              </a:tr>
              <a:tr h="577084">
                <a:tc>
                  <a:txBody>
                    <a:bodyPr/>
                    <a:lstStyle/>
                    <a:p>
                      <a:pPr algn="ctr"/>
                      <a:r>
                        <a:rPr lang="lv-LV" sz="2400" dirty="0">
                          <a:effectLst/>
                        </a:rPr>
                        <a:t>Kopā</a:t>
                      </a:r>
                      <a:endParaRPr lang="lv-LV"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800" dirty="0">
                          <a:effectLst/>
                        </a:rPr>
                        <a:t>2 251,9</a:t>
                      </a:r>
                      <a:endParaRPr lang="lv-LV"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800" dirty="0">
                          <a:solidFill>
                            <a:srgbClr val="0676B8"/>
                          </a:solidFill>
                          <a:effectLst/>
                        </a:rPr>
                        <a:t>2 344,4</a:t>
                      </a:r>
                      <a:endParaRPr lang="lv-LV" sz="2800" dirty="0">
                        <a:solidFill>
                          <a:srgbClr val="0676B8"/>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800" dirty="0">
                          <a:effectLst/>
                        </a:rPr>
                        <a:t>+92,5</a:t>
                      </a:r>
                      <a:endParaRPr lang="lv-LV"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lv-LV" sz="2800" dirty="0">
                          <a:solidFill>
                            <a:srgbClr val="0676B8"/>
                          </a:solidFill>
                          <a:effectLst/>
                        </a:rPr>
                        <a:t>+4,1%</a:t>
                      </a:r>
                      <a:endParaRPr lang="lv-LV" sz="2800" dirty="0">
                        <a:solidFill>
                          <a:srgbClr val="0676B8"/>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31136790"/>
                  </a:ext>
                </a:extLst>
              </a:tr>
            </a:tbl>
          </a:graphicData>
        </a:graphic>
      </p:graphicFrame>
      <p:pic>
        <p:nvPicPr>
          <p:cNvPr id="1026" name="Picture 2" descr="May be an image of 1 person and outdoors">
            <a:extLst>
              <a:ext uri="{FF2B5EF4-FFF2-40B4-BE49-F238E27FC236}">
                <a16:creationId xmlns:a16="http://schemas.microsoft.com/office/drawing/2014/main" id="{81D3715D-C289-4836-870C-40A3D7FFC7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1743" y="17260"/>
            <a:ext cx="3410257" cy="25528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rain, track, outdoor, transport&#10;&#10;Description automatically generated">
            <a:extLst>
              <a:ext uri="{FF2B5EF4-FFF2-40B4-BE49-F238E27FC236}">
                <a16:creationId xmlns:a16="http://schemas.microsoft.com/office/drawing/2014/main" id="{04FDE6E3-6F88-44D2-AC9D-57E983FCB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053" y="2268617"/>
            <a:ext cx="3409947" cy="2385059"/>
          </a:xfrm>
          <a:prstGeom prst="rect">
            <a:avLst/>
          </a:prstGeom>
        </p:spPr>
      </p:pic>
      <p:pic>
        <p:nvPicPr>
          <p:cNvPr id="5" name="Picture 4">
            <a:extLst>
              <a:ext uri="{FF2B5EF4-FFF2-40B4-BE49-F238E27FC236}">
                <a16:creationId xmlns:a16="http://schemas.microsoft.com/office/drawing/2014/main" id="{C33126AA-3068-4555-B602-D27361E90123}"/>
              </a:ext>
            </a:extLst>
          </p:cNvPr>
          <p:cNvPicPr>
            <a:picLocks noChangeAspect="1"/>
          </p:cNvPicPr>
          <p:nvPr/>
        </p:nvPicPr>
        <p:blipFill>
          <a:blip r:embed="rId5"/>
          <a:stretch>
            <a:fillRect/>
          </a:stretch>
        </p:blipFill>
        <p:spPr>
          <a:xfrm>
            <a:off x="981078" y="3733300"/>
            <a:ext cx="6724648" cy="2905211"/>
          </a:xfrm>
          <a:prstGeom prst="rect">
            <a:avLst/>
          </a:prstGeom>
        </p:spPr>
      </p:pic>
    </p:spTree>
    <p:extLst>
      <p:ext uri="{BB962C8B-B14F-4D97-AF65-F5344CB8AC3E}">
        <p14:creationId xmlns:p14="http://schemas.microsoft.com/office/powerpoint/2010/main" val="51409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5731-A854-4B17-A2A6-42290F52BD30}"/>
              </a:ext>
            </a:extLst>
          </p:cNvPr>
          <p:cNvSpPr>
            <a:spLocks noGrp="1"/>
          </p:cNvSpPr>
          <p:nvPr>
            <p:ph type="title"/>
          </p:nvPr>
        </p:nvSpPr>
        <p:spPr>
          <a:xfrm>
            <a:off x="838203" y="365130"/>
            <a:ext cx="10887072" cy="806445"/>
          </a:xfrm>
        </p:spPr>
        <p:txBody>
          <a:bodyPr>
            <a:normAutofit/>
          </a:bodyPr>
          <a:lstStyle/>
          <a:p>
            <a:r>
              <a:rPr lang="lv-LV" sz="4000" dirty="0"/>
              <a:t>Tranzīta plūsmu zuduma potenciālā ietekme</a:t>
            </a:r>
          </a:p>
        </p:txBody>
      </p:sp>
      <p:sp>
        <p:nvSpPr>
          <p:cNvPr id="8" name="TextBox 7">
            <a:extLst>
              <a:ext uri="{FF2B5EF4-FFF2-40B4-BE49-F238E27FC236}">
                <a16:creationId xmlns:a16="http://schemas.microsoft.com/office/drawing/2014/main" id="{2C344371-55D8-4BF4-B597-805A0F0BA275}"/>
              </a:ext>
            </a:extLst>
          </p:cNvPr>
          <p:cNvSpPr txBox="1"/>
          <p:nvPr/>
        </p:nvSpPr>
        <p:spPr>
          <a:xfrm>
            <a:off x="7315201" y="1530345"/>
            <a:ext cx="4410074" cy="4154984"/>
          </a:xfrm>
          <a:prstGeom prst="rect">
            <a:avLst/>
          </a:prstGeom>
          <a:noFill/>
        </p:spPr>
        <p:txBody>
          <a:bodyPr wrap="square">
            <a:spAutoFit/>
          </a:bodyPr>
          <a:lstStyle/>
          <a:p>
            <a:pPr>
              <a:spcBef>
                <a:spcPts val="1200"/>
              </a:spcBef>
            </a:pPr>
            <a:r>
              <a:rPr lang="lv-LV" sz="1600" dirty="0"/>
              <a:t>Kravu apgrozījums samazinās par 67,4%  </a:t>
            </a:r>
          </a:p>
          <a:p>
            <a:pPr>
              <a:spcBef>
                <a:spcPts val="1200"/>
              </a:spcBef>
            </a:pPr>
            <a:r>
              <a:rPr lang="lv-LV" sz="1600" dirty="0"/>
              <a:t>Ostā paliktu tikai ro-ro, koksnes kravas, daļa labības kravu un citas mazāka apjoma kravas. </a:t>
            </a:r>
          </a:p>
          <a:p>
            <a:pPr>
              <a:spcBef>
                <a:spcPts val="1200"/>
              </a:spcBef>
            </a:pPr>
            <a:r>
              <a:rPr lang="lv-LV" sz="1600" dirty="0"/>
              <a:t>8 no 14 termināļiem kravas vispār netiktu krautas. Iestātos liels risks termināļu maksātnespējai.</a:t>
            </a:r>
          </a:p>
          <a:p>
            <a:pPr>
              <a:spcBef>
                <a:spcPts val="1200"/>
              </a:spcBef>
            </a:pPr>
            <a:r>
              <a:rPr lang="lv-LV" sz="1600" dirty="0"/>
              <a:t>Ventspils brīvostas pārvaldes gada ieņēmumi samazinātos no ~19,1 </a:t>
            </a:r>
            <a:r>
              <a:rPr lang="lv-LV" sz="1600" dirty="0" err="1"/>
              <a:t>milj.EUR</a:t>
            </a:r>
            <a:r>
              <a:rPr lang="lv-LV" sz="1600" dirty="0"/>
              <a:t> uz ~7,9 </a:t>
            </a:r>
            <a:r>
              <a:rPr lang="lv-LV" sz="1600" dirty="0" err="1"/>
              <a:t>milj.EUR</a:t>
            </a:r>
            <a:r>
              <a:rPr lang="lv-LV" sz="1600" dirty="0"/>
              <a:t>, jeb par ~60%</a:t>
            </a:r>
          </a:p>
          <a:p>
            <a:pPr>
              <a:spcBef>
                <a:spcPts val="1200"/>
              </a:spcBef>
            </a:pPr>
            <a:r>
              <a:rPr lang="lv-LV" sz="1600" dirty="0"/>
              <a:t>Izdevumu pārsniegums pār ieņēmumiem, kuru bija plānots finansēt ar pieejamajiem kredītlīdzekļiem, no plānotajiem ~1,1 </a:t>
            </a:r>
            <a:r>
              <a:rPr lang="lv-LV" sz="1600" dirty="0" err="1"/>
              <a:t>milj.EUR</a:t>
            </a:r>
            <a:r>
              <a:rPr lang="lv-LV" sz="1600" dirty="0"/>
              <a:t> palielinātos uz ~11,2 </a:t>
            </a:r>
            <a:r>
              <a:rPr lang="lv-LV" sz="1600" dirty="0" err="1"/>
              <a:t>milj.EUR</a:t>
            </a:r>
            <a:r>
              <a:rPr lang="lv-LV" sz="1600" dirty="0"/>
              <a:t> (par ~10,1milj.EUR).</a:t>
            </a:r>
          </a:p>
        </p:txBody>
      </p:sp>
      <p:pic>
        <p:nvPicPr>
          <p:cNvPr id="10" name="Picture 9">
            <a:extLst>
              <a:ext uri="{FF2B5EF4-FFF2-40B4-BE49-F238E27FC236}">
                <a16:creationId xmlns:a16="http://schemas.microsoft.com/office/drawing/2014/main" id="{69C6D025-DD68-4672-98BD-5E75E239695D}"/>
              </a:ext>
            </a:extLst>
          </p:cNvPr>
          <p:cNvPicPr>
            <a:picLocks noChangeAspect="1"/>
          </p:cNvPicPr>
          <p:nvPr/>
        </p:nvPicPr>
        <p:blipFill>
          <a:blip r:embed="rId3"/>
          <a:stretch>
            <a:fillRect/>
          </a:stretch>
        </p:blipFill>
        <p:spPr>
          <a:xfrm>
            <a:off x="1104903" y="1263645"/>
            <a:ext cx="5553075" cy="5229225"/>
          </a:xfrm>
          <a:prstGeom prst="rect">
            <a:avLst/>
          </a:prstGeom>
        </p:spPr>
      </p:pic>
    </p:spTree>
    <p:extLst>
      <p:ext uri="{BB962C8B-B14F-4D97-AF65-F5344CB8AC3E}">
        <p14:creationId xmlns:p14="http://schemas.microsoft.com/office/powerpoint/2010/main" val="2208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5731-A854-4B17-A2A6-42290F52BD30}"/>
              </a:ext>
            </a:extLst>
          </p:cNvPr>
          <p:cNvSpPr>
            <a:spLocks noGrp="1"/>
          </p:cNvSpPr>
          <p:nvPr>
            <p:ph type="title"/>
          </p:nvPr>
        </p:nvSpPr>
        <p:spPr>
          <a:xfrm>
            <a:off x="838203" y="211760"/>
            <a:ext cx="10887072" cy="806445"/>
          </a:xfrm>
        </p:spPr>
        <p:txBody>
          <a:bodyPr>
            <a:noAutofit/>
          </a:bodyPr>
          <a:lstStyle/>
          <a:p>
            <a:r>
              <a:rPr lang="lv-LV" sz="2800" dirty="0"/>
              <a:t>Ko tranzīta kravu zudums nozīmētu Ventspils brīvostas pārvaldei</a:t>
            </a:r>
          </a:p>
        </p:txBody>
      </p:sp>
      <p:sp>
        <p:nvSpPr>
          <p:cNvPr id="8" name="TextBox 7">
            <a:extLst>
              <a:ext uri="{FF2B5EF4-FFF2-40B4-BE49-F238E27FC236}">
                <a16:creationId xmlns:a16="http://schemas.microsoft.com/office/drawing/2014/main" id="{2C344371-55D8-4BF4-B597-805A0F0BA275}"/>
              </a:ext>
            </a:extLst>
          </p:cNvPr>
          <p:cNvSpPr txBox="1"/>
          <p:nvPr/>
        </p:nvSpPr>
        <p:spPr>
          <a:xfrm>
            <a:off x="1104902" y="1018205"/>
            <a:ext cx="10353674" cy="5370701"/>
          </a:xfrm>
          <a:prstGeom prst="rect">
            <a:avLst/>
          </a:prstGeom>
          <a:noFill/>
        </p:spPr>
        <p:txBody>
          <a:bodyPr wrap="square">
            <a:spAutoFit/>
          </a:bodyPr>
          <a:lstStyle/>
          <a:p>
            <a:pPr algn="just">
              <a:spcBef>
                <a:spcPts val="600"/>
              </a:spcBef>
            </a:pPr>
            <a:r>
              <a:rPr lang="lv-LV" sz="1600" dirty="0"/>
              <a:t>Īstermiņā – ja netiktu sniegts ārējs/valsts finansiāls atbalsts – iestātos maksātnespēja un tiktu apdraudēta ostas darbspēja kopumā: </a:t>
            </a:r>
          </a:p>
          <a:p>
            <a:pPr marL="742950" lvl="1" indent="-285750" algn="just">
              <a:spcBef>
                <a:spcPts val="600"/>
              </a:spcBef>
              <a:buFont typeface="Arial" panose="020B0604020202020204" pitchFamily="34" charset="0"/>
              <a:buChar char="•"/>
            </a:pPr>
            <a:r>
              <a:rPr lang="lv-LV" sz="1600" dirty="0"/>
              <a:t>Kravu plūsmas apstāšanās gadījumā </a:t>
            </a:r>
            <a:r>
              <a:rPr lang="lv-LV" sz="1600" b="1" dirty="0"/>
              <a:t>bez valsts dotācijas ostas pārvalde ir maksātspējīga līdz š.g. augustam</a:t>
            </a:r>
          </a:p>
          <a:p>
            <a:pPr marL="742950" lvl="1" indent="-285750" algn="just">
              <a:spcBef>
                <a:spcPts val="600"/>
              </a:spcBef>
              <a:buFont typeface="Arial" panose="020B0604020202020204" pitchFamily="34" charset="0"/>
              <a:buChar char="•"/>
            </a:pPr>
            <a:r>
              <a:rPr lang="lv-LV" sz="1600" dirty="0"/>
              <a:t>Ar samazināto naudas plūsmu Brīvostas pārvalde, arī pēc visiem īstermiņā iespējamajiem izdevumu samazinājumiem, nebūtu spējīga nosegt ne kārtējos izdevumus, ne kredītsaistības, ne pabeigt uzsākto ES līdzfinansēto investīciju projektu pabeigšanu, kuru nerealizēšanas gadījumā iestātos lielākas finanšu korekcijas, nekā izdevumi projektu pabeigšanai.</a:t>
            </a:r>
          </a:p>
          <a:p>
            <a:pPr marL="742950" lvl="1" indent="-285750" algn="just">
              <a:spcBef>
                <a:spcPts val="600"/>
              </a:spcBef>
              <a:buFont typeface="Arial" panose="020B0604020202020204" pitchFamily="34" charset="0"/>
              <a:buChar char="•"/>
            </a:pPr>
            <a:r>
              <a:rPr lang="lv-LV" sz="1600" dirty="0"/>
              <a:t>Nespējot segt kredītsaistības, apdraudēti ir ieķīlātie Ventspils brīvostas pārvaldes īpašumi, un būtu apdraudēta ostas darbība, ko nodrošina minētie īpašumi. </a:t>
            </a:r>
          </a:p>
          <a:p>
            <a:pPr marL="742950" lvl="1" indent="-285750" algn="just">
              <a:spcBef>
                <a:spcPts val="600"/>
              </a:spcBef>
              <a:buFont typeface="Arial" panose="020B0604020202020204" pitchFamily="34" charset="0"/>
              <a:buChar char="•"/>
            </a:pPr>
            <a:r>
              <a:rPr lang="lv-LV" sz="1600" dirty="0"/>
              <a:t>Tiktu apdraudēta arī Latvijas eksporta kravas (koksne, graudaugi, ro-ro) apkalpošana ostā, t.sk. </a:t>
            </a:r>
            <a:r>
              <a:rPr lang="lv-LV" sz="1600" dirty="0" err="1"/>
              <a:t>Stena</a:t>
            </a:r>
            <a:r>
              <a:rPr lang="lv-LV" sz="1600" dirty="0"/>
              <a:t> satiksme uz Zviedriju</a:t>
            </a:r>
          </a:p>
          <a:p>
            <a:pPr marL="742950" lvl="1" indent="-285750" algn="just">
              <a:spcBef>
                <a:spcPts val="600"/>
              </a:spcBef>
              <a:buFont typeface="Arial" panose="020B0604020202020204" pitchFamily="34" charset="0"/>
              <a:buChar char="•"/>
            </a:pPr>
            <a:r>
              <a:rPr lang="lv-LV" sz="1600" dirty="0"/>
              <a:t>Ņemot vērā kravas, kādas paliktu ostā, osta visticamāk paliktu arī bez velkoņu pakalpojumu sniedzēja.</a:t>
            </a:r>
          </a:p>
          <a:p>
            <a:pPr>
              <a:spcBef>
                <a:spcPts val="1200"/>
              </a:spcBef>
            </a:pPr>
            <a:r>
              <a:rPr lang="lv-LV" sz="1600" dirty="0"/>
              <a:t>Finanšu deficīts un nepieciešamā valsts dotācija 2022.gadā ir no 7 - 10 </a:t>
            </a:r>
            <a:r>
              <a:rPr lang="lv-LV" sz="1600" dirty="0" err="1"/>
              <a:t>milj.eur</a:t>
            </a:r>
            <a:r>
              <a:rPr lang="lv-LV" sz="1600" dirty="0"/>
              <a:t> (atkarībā, kad apstājas kravu plūsma) un 2023.gadā ~10 milj. </a:t>
            </a:r>
            <a:r>
              <a:rPr lang="lv-LV" sz="1600" dirty="0" err="1"/>
              <a:t>eur</a:t>
            </a:r>
            <a:r>
              <a:rPr lang="lv-LV" sz="1600" dirty="0"/>
              <a:t>.</a:t>
            </a:r>
          </a:p>
          <a:p>
            <a:pPr>
              <a:spcBef>
                <a:spcPts val="1200"/>
              </a:spcBef>
            </a:pPr>
            <a:r>
              <a:rPr lang="lv-LV" sz="1600" dirty="0"/>
              <a:t>Kā alternatīvais risinājums varētu būt kredītsaistību (~35 </a:t>
            </a:r>
            <a:r>
              <a:rPr lang="lv-LV" sz="1600" dirty="0" err="1"/>
              <a:t>milj.EUR</a:t>
            </a:r>
            <a:r>
              <a:rPr lang="lv-LV" sz="1600" dirty="0"/>
              <a:t>) pārņemšana, tādējādi atbrīvojot ostas pārvaldi no pamatsummas un procentu maksājumiem, kas gadā sastāda ~5milj.EUR.</a:t>
            </a:r>
          </a:p>
          <a:p>
            <a:pPr algn="just">
              <a:spcBef>
                <a:spcPts val="1200"/>
              </a:spcBef>
            </a:pPr>
            <a:r>
              <a:rPr lang="lv-LV" sz="1600" dirty="0"/>
              <a:t>Ilgtermiņā būtu nepieciešams izstrādāt ilgtspējīgas darbības modeli, paredzot valsts finansējumu nepieciešamajai diversifikācijai.</a:t>
            </a:r>
          </a:p>
        </p:txBody>
      </p:sp>
    </p:spTree>
    <p:extLst>
      <p:ext uri="{BB962C8B-B14F-4D97-AF65-F5344CB8AC3E}">
        <p14:creationId xmlns:p14="http://schemas.microsoft.com/office/powerpoint/2010/main" val="316040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3BC1BF-1CBD-4A86-8934-FEA0D82B84C1}"/>
              </a:ext>
            </a:extLst>
          </p:cNvPr>
          <p:cNvSpPr txBox="1"/>
          <p:nvPr/>
        </p:nvSpPr>
        <p:spPr>
          <a:xfrm>
            <a:off x="3539613" y="3503857"/>
            <a:ext cx="4811486" cy="923330"/>
          </a:xfrm>
          <a:prstGeom prst="rect">
            <a:avLst/>
          </a:prstGeom>
          <a:noFill/>
        </p:spPr>
        <p:txBody>
          <a:bodyPr wrap="square" rtlCol="0">
            <a:spAutoFit/>
          </a:bodyPr>
          <a:lstStyle/>
          <a:p>
            <a:endParaRPr lang="lv-LV" u="sng" dirty="0">
              <a:hlinkClick r:id="rId3">
                <a:extLst>
                  <a:ext uri="{A12FA001-AC4F-418D-AE19-62706E023703}">
                    <ahyp:hlinkClr xmlns:ahyp="http://schemas.microsoft.com/office/drawing/2018/hyperlinkcolor" val="tx"/>
                  </a:ext>
                </a:extLst>
              </a:hlinkClick>
            </a:endParaRPr>
          </a:p>
          <a:p>
            <a:r>
              <a:rPr lang="lv-LV" sz="3600" dirty="0">
                <a:solidFill>
                  <a:srgbClr val="0676B8"/>
                </a:solidFill>
                <a:hlinkClick r:id="rId3">
                  <a:extLst>
                    <a:ext uri="{A12FA001-AC4F-418D-AE19-62706E023703}">
                      <ahyp:hlinkClr xmlns:ahyp="http://schemas.microsoft.com/office/drawing/2018/hyperlinkcolor" val="tx"/>
                    </a:ext>
                  </a:extLst>
                </a:hlinkClick>
              </a:rPr>
              <a:t>www.portofventspils.lv</a:t>
            </a:r>
            <a:r>
              <a:rPr lang="lv-LV" sz="3600" dirty="0">
                <a:solidFill>
                  <a:srgbClr val="0676B8"/>
                </a:solidFill>
              </a:rPr>
              <a:t> </a:t>
            </a:r>
          </a:p>
        </p:txBody>
      </p:sp>
    </p:spTree>
    <p:extLst>
      <p:ext uri="{BB962C8B-B14F-4D97-AF65-F5344CB8AC3E}">
        <p14:creationId xmlns:p14="http://schemas.microsoft.com/office/powerpoint/2010/main" val="3660356470"/>
      </p:ext>
    </p:extLst>
  </p:cSld>
  <p:clrMapOvr>
    <a:masterClrMapping/>
  </p:clrMapOvr>
</p:sld>
</file>

<file path=ppt/theme/theme1.xml><?xml version="1.0" encoding="utf-8"?>
<a:theme xmlns:a="http://schemas.openxmlformats.org/drawingml/2006/main" name="Port of Ventspil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vest in Ventspils">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EB2C84-66A8-40E2-9091-7B865F6770CF}" vid="{6DC10671-1F95-4EDB-8BDD-C2D620744E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vest in Ventspils">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PortofVentspils veidne 16-9</Template>
  <TotalTime>1027</TotalTime>
  <Words>423</Words>
  <Application>Microsoft Office PowerPoint</Application>
  <PresentationFormat>Widescreen</PresentationFormat>
  <Paragraphs>46</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Franklin Gothic Medium</vt:lpstr>
      <vt:lpstr>Times New Roman</vt:lpstr>
      <vt:lpstr>Port of Ventspils</vt:lpstr>
      <vt:lpstr>PowerPoint Presentation</vt:lpstr>
      <vt:lpstr>PowerPoint Presentation</vt:lpstr>
      <vt:lpstr>Kravu apgrozījums 2022.gadā</vt:lpstr>
      <vt:lpstr>Tranzīta plūsmu zuduma potenciālā ietekme</vt:lpstr>
      <vt:lpstr>Ko tranzīta kravu zudums nozīmētu Ventspils brīvostas pārvaldei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Inga Ieviņa</dc:creator>
  <cp:lastModifiedBy>Igors Udodovs</cp:lastModifiedBy>
  <cp:revision>94</cp:revision>
  <dcterms:created xsi:type="dcterms:W3CDTF">2021-03-18T12:01:11Z</dcterms:created>
  <dcterms:modified xsi:type="dcterms:W3CDTF">2022-03-21T10:02:40Z</dcterms:modified>
</cp:coreProperties>
</file>